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8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330" r:id="rId28"/>
    <p:sldId id="331" r:id="rId29"/>
    <p:sldId id="332" r:id="rId30"/>
    <p:sldId id="281" r:id="rId31"/>
    <p:sldId id="333" r:id="rId32"/>
    <p:sldId id="334" r:id="rId33"/>
    <p:sldId id="335" r:id="rId34"/>
    <p:sldId id="336" r:id="rId35"/>
    <p:sldId id="337" r:id="rId36"/>
    <p:sldId id="338" r:id="rId37"/>
    <p:sldId id="339" r:id="rId38"/>
    <p:sldId id="340" r:id="rId39"/>
    <p:sldId id="341" r:id="rId40"/>
    <p:sldId id="342"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x="12192000" cy="6858000"/>
  <p:notesSz cx="6858000" cy="9144000"/>
  <p:embeddedFontLst>
    <p:embeddedFont>
      <p:font typeface="Calibri" pitchFamily="34" charset="0"/>
      <p:regular r:id="rId83"/>
      <p:bold r:id="rId84"/>
      <p:italic r:id="rId85"/>
      <p:boldItalic r:id="rId86"/>
    </p:embeddedFont>
    <p:embeddedFont>
      <p:font typeface="Arial Narrow" pitchFamily="34" charset="0"/>
      <p:regular r:id="rId87"/>
      <p:bold r:id="rId88"/>
      <p:italic r:id="rId89"/>
      <p:boldItalic r:id="rId90"/>
    </p:embeddedFont>
    <p:embeddedFont>
      <p:font typeface="Jacques Francois Shadow" charset="0"/>
      <p:regular r:id="rId91"/>
    </p:embeddedFont>
    <p:embeddedFont>
      <p:font typeface="Rosarivo" charset="0"/>
      <p:regular r:id="rId92"/>
      <p:italic r:id="rId93"/>
    </p:embeddedFont>
    <p:embeddedFont>
      <p:font typeface="Algerian" pitchFamily="82" charset="0"/>
      <p:regular r:id="rId94"/>
    </p:embeddedFont>
    <p:embeddedFont>
      <p:font typeface="Libre Baskerville" charset="0"/>
      <p:regular r:id="rId95"/>
      <p:bold r:id="rId96"/>
      <p: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8" roundtripDataSignature="AMtx7mg0SD0nkFlh25t8Qj1BVAfZrj/s1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58"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5.fntdata"/><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notesMaster" Target="notesMasters/notesMaster1.xml"/><Relationship Id="rId90" Type="http://schemas.openxmlformats.org/officeDocument/2006/relationships/font" Target="fonts/font8.fntdata"/><Relationship Id="rId95"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3.fntdata"/><Relationship Id="rId93" Type="http://schemas.openxmlformats.org/officeDocument/2006/relationships/font" Target="fonts/font11.fntdata"/><Relationship Id="rId98"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51179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8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8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8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8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8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4" name="Google Shape;74;p8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8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8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8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0"/>
        <p:cNvGrpSpPr/>
        <p:nvPr/>
      </p:nvGrpSpPr>
      <p:grpSpPr>
        <a:xfrm>
          <a:off x="0" y="0"/>
          <a:ext cx="0" cy="0"/>
          <a:chOff x="0" y="0"/>
          <a:chExt cx="0" cy="0"/>
        </a:xfrm>
      </p:grpSpPr>
      <p:sp>
        <p:nvSpPr>
          <p:cNvPr id="91" name="Google Shape;91;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9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9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4" name="Google Shape;104;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9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9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6" name="Google Shape;116;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9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9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9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9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9" name="Google Shape;129;p9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9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1" name="Google Shape;131;p9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ck mary">
  <p:cSld name="black mary">
    <p:bg>
      <p:bgPr>
        <a:solidFill>
          <a:schemeClr val="dk1"/>
        </a:solidFill>
        <a:effectLst/>
      </p:bgPr>
    </p:bg>
    <p:spTree>
      <p:nvGrpSpPr>
        <p:cNvPr id="1" name="Shape 1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9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9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9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9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7" name="Google Shape;147;p9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8" name="Google Shape;148;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solidFill>
          <a:schemeClr val="lt1"/>
        </a:solidFill>
        <a:effectLst/>
      </p:bgPr>
    </p:bg>
    <p:spTree>
      <p:nvGrpSpPr>
        <p:cNvPr id="1" name="Shape 151"/>
        <p:cNvGrpSpPr/>
        <p:nvPr/>
      </p:nvGrpSpPr>
      <p:grpSpPr>
        <a:xfrm>
          <a:off x="0" y="0"/>
          <a:ext cx="0" cy="0"/>
          <a:chOff x="0" y="0"/>
          <a:chExt cx="0" cy="0"/>
        </a:xfrm>
      </p:grpSpPr>
      <p:sp>
        <p:nvSpPr>
          <p:cNvPr id="152" name="Google Shape;152;p9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9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54" name="Google Shape;154;p9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5" name="Google Shape;155;p9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9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Picture with Caption">
  <p:cSld name="1_Picture with Caption">
    <p:spTree>
      <p:nvGrpSpPr>
        <p:cNvPr id="1" name="Shape 158"/>
        <p:cNvGrpSpPr/>
        <p:nvPr/>
      </p:nvGrpSpPr>
      <p:grpSpPr>
        <a:xfrm>
          <a:off x="0" y="0"/>
          <a:ext cx="0" cy="0"/>
          <a:chOff x="0" y="0"/>
          <a:chExt cx="0" cy="0"/>
        </a:xfrm>
      </p:grpSpPr>
      <p:sp>
        <p:nvSpPr>
          <p:cNvPr id="159" name="Google Shape;159;p10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0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61" name="Google Shape;161;p10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2" name="Google Shape;162;p10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0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65"/>
        <p:cNvGrpSpPr/>
        <p:nvPr/>
      </p:nvGrpSpPr>
      <p:grpSpPr>
        <a:xfrm>
          <a:off x="0" y="0"/>
          <a:ext cx="0" cy="0"/>
          <a:chOff x="0" y="0"/>
          <a:chExt cx="0" cy="0"/>
        </a:xfrm>
      </p:grpSpPr>
      <p:sp>
        <p:nvSpPr>
          <p:cNvPr id="166" name="Google Shape;166;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1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0"/>
        <p:cNvGrpSpPr/>
        <p:nvPr/>
      </p:nvGrpSpPr>
      <p:grpSpPr>
        <a:xfrm>
          <a:off x="0" y="0"/>
          <a:ext cx="0" cy="0"/>
          <a:chOff x="0" y="0"/>
          <a:chExt cx="0" cy="0"/>
        </a:xfrm>
      </p:grpSpPr>
      <p:sp>
        <p:nvSpPr>
          <p:cNvPr id="171" name="Google Shape;171;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0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0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10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6"/>
        <p:cNvGrpSpPr/>
        <p:nvPr/>
      </p:nvGrpSpPr>
      <p:grpSpPr>
        <a:xfrm>
          <a:off x="0" y="0"/>
          <a:ext cx="0" cy="0"/>
          <a:chOff x="0" y="0"/>
          <a:chExt cx="0" cy="0"/>
        </a:xfrm>
      </p:grpSpPr>
      <p:sp>
        <p:nvSpPr>
          <p:cNvPr id="177" name="Google Shape;177;p10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0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10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0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7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7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
        <p:cNvGrpSpPr/>
        <p:nvPr/>
      </p:nvGrpSpPr>
      <p:grpSpPr>
        <a:xfrm>
          <a:off x="0" y="0"/>
          <a:ext cx="0" cy="0"/>
          <a:chOff x="0" y="0"/>
          <a:chExt cx="0" cy="0"/>
        </a:xfrm>
      </p:grpSpPr>
      <p:sp>
        <p:nvSpPr>
          <p:cNvPr id="33" name="Google Shape;33;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8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8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8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8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7" name="Google Shape;97;p9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slide" Target="slide3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88F"/>
        </a:solidFill>
        <a:effectLst/>
      </p:bgPr>
    </p:bg>
    <p:spTree>
      <p:nvGrpSpPr>
        <p:cNvPr id="1" name="Shape 185"/>
        <p:cNvGrpSpPr/>
        <p:nvPr/>
      </p:nvGrpSpPr>
      <p:grpSpPr>
        <a:xfrm>
          <a:off x="0" y="0"/>
          <a:ext cx="0" cy="0"/>
          <a:chOff x="0" y="0"/>
          <a:chExt cx="0" cy="0"/>
        </a:xfrm>
      </p:grpSpPr>
      <p:sp>
        <p:nvSpPr>
          <p:cNvPr id="186" name="Google Shape;186;p1"/>
          <p:cNvSpPr txBox="1"/>
          <p:nvPr/>
        </p:nvSpPr>
        <p:spPr>
          <a:xfrm>
            <a:off x="5010411" y="2743200"/>
            <a:ext cx="1440493"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9600">
              <a:solidFill>
                <a:schemeClr val="dk1"/>
              </a:solidFill>
              <a:latin typeface="Jacques Francois Shadow"/>
              <a:ea typeface="Jacques Francois Shadow"/>
              <a:cs typeface="Jacques Francois Shadow"/>
              <a:sym typeface="Jacques Francois Shadow"/>
            </a:endParaRPr>
          </a:p>
        </p:txBody>
      </p:sp>
      <p:sp>
        <p:nvSpPr>
          <p:cNvPr id="187" name="Google Shape;187;p1"/>
          <p:cNvSpPr/>
          <p:nvPr/>
        </p:nvSpPr>
        <p:spPr>
          <a:xfrm>
            <a:off x="0" y="5257800"/>
            <a:ext cx="12192000" cy="1600200"/>
          </a:xfrm>
          <a:prstGeom prst="rect">
            <a:avLst/>
          </a:prstGeom>
          <a:solidFill>
            <a:srgbClr val="FFCA08"/>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8" name="Google Shape;188;p1"/>
          <p:cNvPicPr preferRelativeResize="0"/>
          <p:nvPr/>
        </p:nvPicPr>
        <p:blipFill rotWithShape="1">
          <a:blip r:embed="rId3">
            <a:alphaModFix/>
          </a:blip>
          <a:srcRect/>
          <a:stretch/>
        </p:blipFill>
        <p:spPr>
          <a:xfrm>
            <a:off x="9330673" y="5257800"/>
            <a:ext cx="2857500" cy="1600200"/>
          </a:xfrm>
          <a:prstGeom prst="rect">
            <a:avLst/>
          </a:prstGeom>
          <a:noFill/>
          <a:ln>
            <a:noFill/>
          </a:ln>
        </p:spPr>
      </p:pic>
      <p:sp>
        <p:nvSpPr>
          <p:cNvPr id="189" name="Google Shape;189;p1"/>
          <p:cNvSpPr txBox="1"/>
          <p:nvPr/>
        </p:nvSpPr>
        <p:spPr>
          <a:xfrm>
            <a:off x="6376309" y="2355745"/>
            <a:ext cx="581186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lt1"/>
                </a:solidFill>
                <a:latin typeface="Arial"/>
                <a:ea typeface="Arial"/>
                <a:cs typeface="Arial"/>
                <a:sym typeface="Arial"/>
              </a:rPr>
              <a:t>MTN  SCRMS GUIDEBOOK</a:t>
            </a:r>
            <a:endParaRPr sz="3600">
              <a:solidFill>
                <a:schemeClr val="lt1"/>
              </a:solidFill>
              <a:latin typeface="Arial"/>
              <a:ea typeface="Arial"/>
              <a:cs typeface="Arial"/>
              <a:sym typeface="Arial"/>
            </a:endParaRPr>
          </a:p>
        </p:txBody>
      </p:sp>
      <p:sp>
        <p:nvSpPr>
          <p:cNvPr id="190" name="Google Shape;190;p1"/>
          <p:cNvSpPr txBox="1"/>
          <p:nvPr/>
        </p:nvSpPr>
        <p:spPr>
          <a:xfrm>
            <a:off x="8425335" y="4796135"/>
            <a:ext cx="36045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9CC2E5"/>
                </a:solidFill>
                <a:latin typeface="Calibri"/>
                <a:ea typeface="Calibri"/>
                <a:cs typeface="Calibri"/>
                <a:sym typeface="Calibri"/>
              </a:rPr>
              <a:t>By Awoof  Energy Limited</a:t>
            </a:r>
            <a:endParaRPr sz="2400">
              <a:solidFill>
                <a:srgbClr val="9CC2E5"/>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0"/>
          <p:cNvSpPr txBox="1"/>
          <p:nvPr/>
        </p:nvSpPr>
        <p:spPr>
          <a:xfrm>
            <a:off x="3679480" y="2490951"/>
            <a:ext cx="4605748"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FCA08"/>
                </a:solidFill>
                <a:latin typeface="Calibri"/>
                <a:ea typeface="Calibri"/>
                <a:cs typeface="Calibri"/>
                <a:sym typeface="Calibri"/>
              </a:rPr>
              <a:t>1</a:t>
            </a:r>
            <a:r>
              <a:rPr lang="en-US" sz="4000">
                <a:solidFill>
                  <a:srgbClr val="FFCA08"/>
                </a:solidFill>
                <a:latin typeface="Calibri"/>
                <a:ea typeface="Calibri"/>
                <a:cs typeface="Calibri"/>
                <a:sym typeface="Calibri"/>
              </a:rPr>
              <a:t>.</a:t>
            </a:r>
            <a:endParaRPr/>
          </a:p>
          <a:p>
            <a:pPr marL="0" marR="0" lvl="0" indent="0" algn="l" rtl="0">
              <a:spcBef>
                <a:spcPts val="0"/>
              </a:spcBef>
              <a:spcAft>
                <a:spcPts val="0"/>
              </a:spcAft>
              <a:buNone/>
            </a:pPr>
            <a:r>
              <a:rPr lang="en-US" sz="4000" b="1">
                <a:solidFill>
                  <a:srgbClr val="FFC000"/>
                </a:solidFill>
                <a:latin typeface="Libre Baskerville"/>
                <a:ea typeface="Libre Baskerville"/>
                <a:cs typeface="Libre Baskerville"/>
                <a:sym typeface="Libre Baskerville"/>
              </a:rPr>
              <a:t>Application Overview</a:t>
            </a:r>
            <a:endParaRPr sz="4000" b="1">
              <a:solidFill>
                <a:srgbClr val="FFC000"/>
              </a:solidFill>
              <a:latin typeface="Libre Baskerville"/>
              <a:ea typeface="Libre Baskerville"/>
              <a:cs typeface="Libre Baskerville"/>
              <a:sym typeface="Libre Baskervill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251"/>
        <p:cNvGrpSpPr/>
        <p:nvPr/>
      </p:nvGrpSpPr>
      <p:grpSpPr>
        <a:xfrm>
          <a:off x="0" y="0"/>
          <a:ext cx="0" cy="0"/>
          <a:chOff x="0" y="0"/>
          <a:chExt cx="0" cy="0"/>
        </a:xfrm>
      </p:grpSpPr>
      <p:sp>
        <p:nvSpPr>
          <p:cNvPr id="252" name="Google Shape;252;p11"/>
          <p:cNvSpPr txBox="1"/>
          <p:nvPr/>
        </p:nvSpPr>
        <p:spPr>
          <a:xfrm>
            <a:off x="895866" y="2103738"/>
            <a:ext cx="1040800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Rounded"/>
                <a:ea typeface="Arial Rounded"/>
                <a:cs typeface="Arial Rounded"/>
                <a:sym typeface="Arial Rounded"/>
              </a:rPr>
              <a:t>MTN security control room management application is a platform where incidents and tasks are managed to bring about improved response times, proper record keeping, instantaneous access to data, data security and verifiability and performance tracking.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257"/>
        <p:cNvGrpSpPr/>
        <p:nvPr/>
      </p:nvGrpSpPr>
      <p:grpSpPr>
        <a:xfrm>
          <a:off x="0" y="0"/>
          <a:ext cx="0" cy="0"/>
          <a:chOff x="0" y="0"/>
          <a:chExt cx="0" cy="0"/>
        </a:xfrm>
      </p:grpSpPr>
      <p:sp>
        <p:nvSpPr>
          <p:cNvPr id="258" name="Google Shape;258;p12"/>
          <p:cNvSpPr txBox="1"/>
          <p:nvPr/>
        </p:nvSpPr>
        <p:spPr>
          <a:xfrm>
            <a:off x="895866" y="2316014"/>
            <a:ext cx="10408005"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Rounded"/>
                <a:ea typeface="Arial Rounded"/>
                <a:cs typeface="Arial Rounded"/>
                <a:sym typeface="Arial Rounded"/>
              </a:rPr>
              <a:t>This document is meant to be a guidebook on the standard operating procedures and usage of most components of the MTN SCRMS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263"/>
        <p:cNvGrpSpPr/>
        <p:nvPr/>
      </p:nvGrpSpPr>
      <p:grpSpPr>
        <a:xfrm>
          <a:off x="0" y="0"/>
          <a:ext cx="0" cy="0"/>
          <a:chOff x="0" y="0"/>
          <a:chExt cx="0" cy="0"/>
        </a:xfrm>
      </p:grpSpPr>
      <p:sp>
        <p:nvSpPr>
          <p:cNvPr id="264" name="Google Shape;264;p13"/>
          <p:cNvSpPr txBox="1"/>
          <p:nvPr/>
        </p:nvSpPr>
        <p:spPr>
          <a:xfrm>
            <a:off x="912195" y="993400"/>
            <a:ext cx="10408005" cy="48320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Rounded"/>
                <a:ea typeface="Arial Rounded"/>
                <a:cs typeface="Arial Rounded"/>
                <a:sym typeface="Arial Rounded"/>
              </a:rPr>
              <a:t>There are two key activities recorded in the application and they are; reported incidents, and assigned tasks.</a:t>
            </a:r>
            <a:endParaRPr/>
          </a:p>
          <a:p>
            <a:pPr marL="0" marR="0" lvl="0" indent="0" algn="ctr" rtl="0">
              <a:spcBef>
                <a:spcPts val="0"/>
              </a:spcBef>
              <a:spcAft>
                <a:spcPts val="0"/>
              </a:spcAft>
              <a:buNone/>
            </a:pPr>
            <a:endParaRPr sz="2800" b="1">
              <a:solidFill>
                <a:schemeClr val="dk1"/>
              </a:solidFill>
              <a:latin typeface="Arial Rounded"/>
              <a:ea typeface="Arial Rounded"/>
              <a:cs typeface="Arial Rounded"/>
              <a:sym typeface="Arial Rounded"/>
            </a:endParaRPr>
          </a:p>
          <a:p>
            <a:pPr marL="0" marR="0" lvl="0" indent="0" algn="ctr" rtl="0">
              <a:spcBef>
                <a:spcPts val="0"/>
              </a:spcBef>
              <a:spcAft>
                <a:spcPts val="0"/>
              </a:spcAft>
              <a:buNone/>
            </a:pPr>
            <a:r>
              <a:rPr lang="en-US" sz="2800" b="1">
                <a:solidFill>
                  <a:schemeClr val="dk1"/>
                </a:solidFill>
                <a:latin typeface="Arial Rounded"/>
                <a:ea typeface="Arial Rounded"/>
                <a:cs typeface="Arial Rounded"/>
                <a:sym typeface="Arial Rounded"/>
              </a:rPr>
              <a:t>When an incident that requires a patrol team response is created, a task is created automatically.</a:t>
            </a:r>
            <a:endParaRPr/>
          </a:p>
          <a:p>
            <a:pPr marL="0" marR="0" lvl="0" indent="0" algn="ctr" rtl="0">
              <a:spcBef>
                <a:spcPts val="0"/>
              </a:spcBef>
              <a:spcAft>
                <a:spcPts val="0"/>
              </a:spcAft>
              <a:buNone/>
            </a:pPr>
            <a:endParaRPr sz="2800" b="1">
              <a:solidFill>
                <a:schemeClr val="dk1"/>
              </a:solidFill>
              <a:latin typeface="Arial Rounded"/>
              <a:ea typeface="Arial Rounded"/>
              <a:cs typeface="Arial Rounded"/>
              <a:sym typeface="Arial Rounded"/>
            </a:endParaRPr>
          </a:p>
          <a:p>
            <a:pPr marL="0" marR="0" lvl="0" indent="0" algn="ctr" rtl="0">
              <a:spcBef>
                <a:spcPts val="0"/>
              </a:spcBef>
              <a:spcAft>
                <a:spcPts val="0"/>
              </a:spcAft>
              <a:buNone/>
            </a:pPr>
            <a:r>
              <a:rPr lang="en-US" sz="2800" b="1">
                <a:solidFill>
                  <a:schemeClr val="dk1"/>
                </a:solidFill>
                <a:latin typeface="Arial Rounded"/>
                <a:ea typeface="Arial Rounded"/>
                <a:cs typeface="Arial Rounded"/>
                <a:sym typeface="Arial Rounded"/>
              </a:rPr>
              <a:t>But tasks cannot be created if there is no patrol team on duty at the time of task creation. So this guidebook helps the user to understand the features of the application that should be setup every time work resumes to enable smooth running of the application.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4"/>
          <p:cNvSpPr txBox="1"/>
          <p:nvPr/>
        </p:nvSpPr>
        <p:spPr>
          <a:xfrm>
            <a:off x="3204191" y="2490951"/>
            <a:ext cx="5556329"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FCA08"/>
                </a:solidFill>
                <a:latin typeface="Calibri"/>
                <a:ea typeface="Calibri"/>
                <a:cs typeface="Calibri"/>
                <a:sym typeface="Calibri"/>
              </a:rPr>
              <a:t>2</a:t>
            </a:r>
            <a:r>
              <a:rPr lang="en-US" sz="4000" dirty="0">
                <a:solidFill>
                  <a:srgbClr val="FFCA08"/>
                </a:solidFill>
                <a:latin typeface="Calibri"/>
                <a:ea typeface="Calibri"/>
                <a:cs typeface="Calibri"/>
                <a:sym typeface="Calibri"/>
              </a:rPr>
              <a:t>.</a:t>
            </a:r>
            <a:endParaRPr dirty="0"/>
          </a:p>
          <a:p>
            <a:pPr marL="0" marR="0" lvl="0" indent="0" algn="ctr" rtl="0">
              <a:spcBef>
                <a:spcPts val="0"/>
              </a:spcBef>
              <a:spcAft>
                <a:spcPts val="0"/>
              </a:spcAft>
              <a:buNone/>
            </a:pPr>
            <a:r>
              <a:rPr lang="en-US" sz="4000" b="1" dirty="0">
                <a:solidFill>
                  <a:srgbClr val="FFC000"/>
                </a:solidFill>
                <a:latin typeface="Libre Baskerville"/>
                <a:ea typeface="Libre Baskerville"/>
                <a:cs typeface="Libre Baskerville"/>
                <a:sym typeface="Libre Baskerville"/>
              </a:rPr>
              <a:t>Application Flow Diagram</a:t>
            </a:r>
            <a:endParaRPr sz="4000" b="1" dirty="0">
              <a:solidFill>
                <a:srgbClr val="FFC000"/>
              </a:solidFill>
              <a:latin typeface="Libre Baskerville"/>
              <a:ea typeface="Libre Baskerville"/>
              <a:cs typeface="Libre Baskerville"/>
              <a:sym typeface="Libre Basker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275"/>
        <p:cNvGrpSpPr/>
        <p:nvPr/>
      </p:nvGrpSpPr>
      <p:grpSpPr>
        <a:xfrm>
          <a:off x="0" y="0"/>
          <a:ext cx="0" cy="0"/>
          <a:chOff x="0" y="0"/>
          <a:chExt cx="0" cy="0"/>
        </a:xfrm>
      </p:grpSpPr>
      <p:sp>
        <p:nvSpPr>
          <p:cNvPr id="276" name="Google Shape;276;p15"/>
          <p:cNvSpPr txBox="1"/>
          <p:nvPr/>
        </p:nvSpPr>
        <p:spPr>
          <a:xfrm>
            <a:off x="2953263" y="748463"/>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Report Incident Flow Diagram</a:t>
            </a:r>
            <a:endParaRPr/>
          </a:p>
        </p:txBody>
      </p:sp>
      <p:sp>
        <p:nvSpPr>
          <p:cNvPr id="277" name="Google Shape;277;p15"/>
          <p:cNvSpPr/>
          <p:nvPr/>
        </p:nvSpPr>
        <p:spPr>
          <a:xfrm>
            <a:off x="1094015" y="1564897"/>
            <a:ext cx="3886210"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15"/>
          <p:cNvSpPr txBox="1"/>
          <p:nvPr/>
        </p:nvSpPr>
        <p:spPr>
          <a:xfrm flipH="1">
            <a:off x="1368333" y="1812473"/>
            <a:ext cx="377515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Click on “Report Incident”</a:t>
            </a:r>
            <a:endParaRPr sz="2000" b="1">
              <a:solidFill>
                <a:schemeClr val="lt1"/>
              </a:solidFill>
              <a:latin typeface="Arial Rounded"/>
              <a:ea typeface="Arial Rounded"/>
              <a:cs typeface="Arial Rounded"/>
              <a:sym typeface="Arial Rounded"/>
            </a:endParaRPr>
          </a:p>
        </p:txBody>
      </p:sp>
      <p:sp>
        <p:nvSpPr>
          <p:cNvPr id="279" name="Google Shape;279;p15"/>
          <p:cNvSpPr/>
          <p:nvPr/>
        </p:nvSpPr>
        <p:spPr>
          <a:xfrm>
            <a:off x="6012160" y="1564897"/>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15"/>
          <p:cNvSpPr txBox="1"/>
          <p:nvPr/>
        </p:nvSpPr>
        <p:spPr>
          <a:xfrm flipH="1">
            <a:off x="6435641" y="1796144"/>
            <a:ext cx="350845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Search for staff affected</a:t>
            </a:r>
            <a:endParaRPr sz="2000" b="1">
              <a:solidFill>
                <a:schemeClr val="lt1"/>
              </a:solidFill>
              <a:latin typeface="Arial Rounded"/>
              <a:ea typeface="Arial Rounded"/>
              <a:cs typeface="Arial Rounded"/>
              <a:sym typeface="Arial Rounded"/>
            </a:endParaRPr>
          </a:p>
        </p:txBody>
      </p:sp>
      <p:sp>
        <p:nvSpPr>
          <p:cNvPr id="281" name="Google Shape;281;p15"/>
          <p:cNvSpPr/>
          <p:nvPr/>
        </p:nvSpPr>
        <p:spPr>
          <a:xfrm>
            <a:off x="1845129" y="3207925"/>
            <a:ext cx="7674427"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5"/>
          <p:cNvSpPr txBox="1"/>
          <p:nvPr/>
        </p:nvSpPr>
        <p:spPr>
          <a:xfrm flipH="1">
            <a:off x="1992087" y="3471830"/>
            <a:ext cx="75927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Enter the reported incident in the form provided and submit</a:t>
            </a:r>
            <a:endParaRPr sz="2000" b="1">
              <a:solidFill>
                <a:schemeClr val="lt1"/>
              </a:solidFill>
              <a:latin typeface="Arial Rounded"/>
              <a:ea typeface="Arial Rounded"/>
              <a:cs typeface="Arial Rounded"/>
              <a:sym typeface="Arial Rounded"/>
            </a:endParaRPr>
          </a:p>
        </p:txBody>
      </p:sp>
      <p:cxnSp>
        <p:nvCxnSpPr>
          <p:cNvPr id="283" name="Google Shape;283;p15"/>
          <p:cNvCxnSpPr/>
          <p:nvPr/>
        </p:nvCxnSpPr>
        <p:spPr>
          <a:xfrm>
            <a:off x="4980224" y="2007092"/>
            <a:ext cx="1048265" cy="0"/>
          </a:xfrm>
          <a:prstGeom prst="straightConnector1">
            <a:avLst/>
          </a:prstGeom>
          <a:noFill/>
          <a:ln w="57150" cap="flat" cmpd="sng">
            <a:solidFill>
              <a:srgbClr val="757070"/>
            </a:solidFill>
            <a:prstDash val="solid"/>
            <a:miter lim="800000"/>
            <a:headEnd type="none" w="sm" len="sm"/>
            <a:tailEnd type="triangle" w="med" len="med"/>
          </a:ln>
        </p:spPr>
      </p:cxnSp>
      <p:cxnSp>
        <p:nvCxnSpPr>
          <p:cNvPr id="284" name="Google Shape;284;p15"/>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285" name="Google Shape;285;p15"/>
          <p:cNvSpPr/>
          <p:nvPr/>
        </p:nvSpPr>
        <p:spPr>
          <a:xfrm>
            <a:off x="2579918" y="4759071"/>
            <a:ext cx="6495534" cy="1135543"/>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Arial Rounded"/>
                <a:ea typeface="Arial Rounded"/>
                <a:cs typeface="Arial Rounded"/>
                <a:sym typeface="Arial Rounded"/>
              </a:rPr>
              <a:t>Staff affected manager and the associated escalation </a:t>
            </a:r>
            <a:r>
              <a:rPr lang="en-US" sz="2000" b="1" dirty="0" smtClean="0">
                <a:solidFill>
                  <a:schemeClr val="lt1"/>
                </a:solidFill>
                <a:latin typeface="Arial Rounded"/>
                <a:ea typeface="Arial Rounded"/>
                <a:cs typeface="Arial Rounded"/>
                <a:sym typeface="Arial Rounded"/>
              </a:rPr>
              <a:t>group(s) </a:t>
            </a:r>
            <a:r>
              <a:rPr lang="en-US" sz="2000" b="1" dirty="0">
                <a:solidFill>
                  <a:schemeClr val="lt1"/>
                </a:solidFill>
                <a:latin typeface="Arial Rounded"/>
                <a:ea typeface="Arial Rounded"/>
                <a:cs typeface="Arial Rounded"/>
                <a:sym typeface="Arial Rounded"/>
              </a:rPr>
              <a:t>will be notified</a:t>
            </a:r>
            <a:endParaRPr sz="2000" b="1" dirty="0">
              <a:solidFill>
                <a:schemeClr val="lt1"/>
              </a:solidFill>
              <a:latin typeface="Arial Rounded"/>
              <a:ea typeface="Arial Rounded"/>
              <a:cs typeface="Arial Rounded"/>
              <a:sym typeface="Arial Rounded"/>
            </a:endParaRPr>
          </a:p>
        </p:txBody>
      </p:sp>
      <p:cxnSp>
        <p:nvCxnSpPr>
          <p:cNvPr id="286" name="Google Shape;286;p15"/>
          <p:cNvCxnSpPr/>
          <p:nvPr/>
        </p:nvCxnSpPr>
        <p:spPr>
          <a:xfrm flipH="1">
            <a:off x="4020660" y="4092315"/>
            <a:ext cx="12497" cy="655936"/>
          </a:xfrm>
          <a:prstGeom prst="straightConnector1">
            <a:avLst/>
          </a:prstGeom>
          <a:noFill/>
          <a:ln w="57150" cap="flat" cmpd="sng">
            <a:solidFill>
              <a:srgbClr val="757070"/>
            </a:solidFill>
            <a:prstDash val="solid"/>
            <a:miter lim="800000"/>
            <a:headEnd type="none" w="sm" len="sm"/>
            <a:tailEnd type="triangle" w="med" len="med"/>
          </a:ln>
        </p:spPr>
      </p:cxnSp>
      <p:sp>
        <p:nvSpPr>
          <p:cNvPr id="287" name="Google Shape;287;p15"/>
          <p:cNvSpPr txBox="1"/>
          <p:nvPr/>
        </p:nvSpPr>
        <p:spPr>
          <a:xfrm flipH="1">
            <a:off x="1207214" y="5970750"/>
            <a:ext cx="1005839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Note: If patrol team is required for the given incident, an automated task will be created. Notifications are also done automatically.</a:t>
            </a:r>
            <a:endParaRPr sz="2000" b="1" dirty="0">
              <a:solidFill>
                <a:schemeClr val="lt1"/>
              </a:solidFill>
              <a:latin typeface="Arial Rounded"/>
              <a:ea typeface="Arial Rounded"/>
              <a:cs typeface="Arial Rounded"/>
              <a:sym typeface="Arial Round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292"/>
        <p:cNvGrpSpPr/>
        <p:nvPr/>
      </p:nvGrpSpPr>
      <p:grpSpPr>
        <a:xfrm>
          <a:off x="0" y="0"/>
          <a:ext cx="0" cy="0"/>
          <a:chOff x="0" y="0"/>
          <a:chExt cx="0" cy="0"/>
        </a:xfrm>
      </p:grpSpPr>
      <p:sp>
        <p:nvSpPr>
          <p:cNvPr id="293" name="Google Shape;293;p16"/>
          <p:cNvSpPr txBox="1"/>
          <p:nvPr/>
        </p:nvSpPr>
        <p:spPr>
          <a:xfrm>
            <a:off x="2953263" y="748463"/>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Task Creation Flow Diagram</a:t>
            </a:r>
            <a:endParaRPr/>
          </a:p>
        </p:txBody>
      </p:sp>
      <p:sp>
        <p:nvSpPr>
          <p:cNvPr id="294" name="Google Shape;294;p16"/>
          <p:cNvSpPr/>
          <p:nvPr/>
        </p:nvSpPr>
        <p:spPr>
          <a:xfrm>
            <a:off x="1094015" y="1564897"/>
            <a:ext cx="3886210"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6"/>
          <p:cNvSpPr txBox="1"/>
          <p:nvPr/>
        </p:nvSpPr>
        <p:spPr>
          <a:xfrm flipH="1">
            <a:off x="1368333" y="1812473"/>
            <a:ext cx="377515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Click on “Add Task”</a:t>
            </a:r>
            <a:endParaRPr sz="2000" b="1">
              <a:solidFill>
                <a:schemeClr val="lt1"/>
              </a:solidFill>
              <a:latin typeface="Arial Rounded"/>
              <a:ea typeface="Arial Rounded"/>
              <a:cs typeface="Arial Rounded"/>
              <a:sym typeface="Arial Rounded"/>
            </a:endParaRPr>
          </a:p>
        </p:txBody>
      </p:sp>
      <p:sp>
        <p:nvSpPr>
          <p:cNvPr id="296" name="Google Shape;296;p16"/>
          <p:cNvSpPr/>
          <p:nvPr/>
        </p:nvSpPr>
        <p:spPr>
          <a:xfrm>
            <a:off x="6012160" y="1564897"/>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6"/>
          <p:cNvSpPr txBox="1"/>
          <p:nvPr/>
        </p:nvSpPr>
        <p:spPr>
          <a:xfrm flipH="1">
            <a:off x="6272351" y="1665514"/>
            <a:ext cx="350845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Rounded"/>
                <a:ea typeface="Arial Rounded"/>
                <a:cs typeface="Arial Rounded"/>
                <a:sym typeface="Arial Rounded"/>
              </a:rPr>
              <a:t>Enter the task information in the form provided</a:t>
            </a:r>
            <a:endParaRPr sz="2000" b="1">
              <a:solidFill>
                <a:schemeClr val="lt1"/>
              </a:solidFill>
              <a:latin typeface="Arial Rounded"/>
              <a:ea typeface="Arial Rounded"/>
              <a:cs typeface="Arial Rounded"/>
              <a:sym typeface="Arial Rounded"/>
            </a:endParaRPr>
          </a:p>
        </p:txBody>
      </p:sp>
      <p:sp>
        <p:nvSpPr>
          <p:cNvPr id="298" name="Google Shape;298;p16"/>
          <p:cNvSpPr/>
          <p:nvPr/>
        </p:nvSpPr>
        <p:spPr>
          <a:xfrm>
            <a:off x="1845129" y="3207925"/>
            <a:ext cx="7674427"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16"/>
          <p:cNvSpPr txBox="1"/>
          <p:nvPr/>
        </p:nvSpPr>
        <p:spPr>
          <a:xfrm flipH="1">
            <a:off x="1992087" y="3292211"/>
            <a:ext cx="759278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Rounded"/>
                <a:ea typeface="Arial Rounded"/>
                <a:cs typeface="Arial Rounded"/>
                <a:sym typeface="Arial Rounded"/>
              </a:rPr>
              <a:t>Once the form is submitted, notifications will be sent to the supervisors, and line managers for follow-ups.</a:t>
            </a:r>
            <a:endParaRPr sz="2000" b="1">
              <a:solidFill>
                <a:schemeClr val="lt1"/>
              </a:solidFill>
              <a:latin typeface="Arial Rounded"/>
              <a:ea typeface="Arial Rounded"/>
              <a:cs typeface="Arial Rounded"/>
              <a:sym typeface="Arial Rounded"/>
            </a:endParaRPr>
          </a:p>
        </p:txBody>
      </p:sp>
      <p:cxnSp>
        <p:nvCxnSpPr>
          <p:cNvPr id="300" name="Google Shape;300;p16"/>
          <p:cNvCxnSpPr/>
          <p:nvPr/>
        </p:nvCxnSpPr>
        <p:spPr>
          <a:xfrm>
            <a:off x="4980224" y="2007092"/>
            <a:ext cx="1048265" cy="0"/>
          </a:xfrm>
          <a:prstGeom prst="straightConnector1">
            <a:avLst/>
          </a:prstGeom>
          <a:noFill/>
          <a:ln w="57150" cap="flat" cmpd="sng">
            <a:solidFill>
              <a:srgbClr val="757070"/>
            </a:solidFill>
            <a:prstDash val="solid"/>
            <a:miter lim="800000"/>
            <a:headEnd type="none" w="sm" len="sm"/>
            <a:tailEnd type="triangle" w="med" len="med"/>
          </a:ln>
        </p:spPr>
      </p:cxnSp>
      <p:cxnSp>
        <p:nvCxnSpPr>
          <p:cNvPr id="301" name="Google Shape;301;p16"/>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02" name="Google Shape;302;p16"/>
          <p:cNvSpPr txBox="1"/>
          <p:nvPr/>
        </p:nvSpPr>
        <p:spPr>
          <a:xfrm flipH="1">
            <a:off x="1207214" y="5023683"/>
            <a:ext cx="1005839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Note: Once a task has been created, there is need to track the progress of the task such as begin the task, complete the task, return the vehicle used for the task to the site, cancel a task where necessary, or reassign the task to someone else.</a:t>
            </a:r>
            <a:endParaRPr sz="2000" b="1" dirty="0">
              <a:solidFill>
                <a:schemeClr val="lt1"/>
              </a:solidFill>
              <a:latin typeface="Arial Rounded"/>
              <a:ea typeface="Arial Rounded"/>
              <a:cs typeface="Arial Rounded"/>
              <a:sym typeface="Arial Round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07"/>
        <p:cNvGrpSpPr/>
        <p:nvPr/>
      </p:nvGrpSpPr>
      <p:grpSpPr>
        <a:xfrm>
          <a:off x="0" y="0"/>
          <a:ext cx="0" cy="0"/>
          <a:chOff x="0" y="0"/>
          <a:chExt cx="0" cy="0"/>
        </a:xfrm>
      </p:grpSpPr>
      <p:sp>
        <p:nvSpPr>
          <p:cNvPr id="308" name="Google Shape;308;p17"/>
          <p:cNvSpPr txBox="1"/>
          <p:nvPr/>
        </p:nvSpPr>
        <p:spPr>
          <a:xfrm>
            <a:off x="3018579" y="748463"/>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Early Morning Routine</a:t>
            </a:r>
            <a:endParaRPr/>
          </a:p>
        </p:txBody>
      </p:sp>
      <p:sp>
        <p:nvSpPr>
          <p:cNvPr id="309" name="Google Shape;309;p17"/>
          <p:cNvSpPr/>
          <p:nvPr/>
        </p:nvSpPr>
        <p:spPr>
          <a:xfrm>
            <a:off x="3214530" y="1564897"/>
            <a:ext cx="1749365"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7"/>
          <p:cNvSpPr txBox="1"/>
          <p:nvPr/>
        </p:nvSpPr>
        <p:spPr>
          <a:xfrm flipH="1">
            <a:off x="3670671" y="1812473"/>
            <a:ext cx="9339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Login</a:t>
            </a:r>
            <a:endParaRPr sz="2000" b="1">
              <a:solidFill>
                <a:schemeClr val="lt1"/>
              </a:solidFill>
              <a:latin typeface="Arial Rounded"/>
              <a:ea typeface="Arial Rounded"/>
              <a:cs typeface="Arial Rounded"/>
              <a:sym typeface="Arial Rounded"/>
            </a:endParaRPr>
          </a:p>
        </p:txBody>
      </p:sp>
      <p:sp>
        <p:nvSpPr>
          <p:cNvPr id="311" name="Google Shape;311;p17"/>
          <p:cNvSpPr/>
          <p:nvPr/>
        </p:nvSpPr>
        <p:spPr>
          <a:xfrm>
            <a:off x="6012160" y="1564897"/>
            <a:ext cx="2348078"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7"/>
          <p:cNvSpPr txBox="1"/>
          <p:nvPr/>
        </p:nvSpPr>
        <p:spPr>
          <a:xfrm flipH="1">
            <a:off x="6435642" y="1796144"/>
            <a:ext cx="167966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Dashboard</a:t>
            </a:r>
            <a:endParaRPr sz="2000" b="1">
              <a:solidFill>
                <a:schemeClr val="lt1"/>
              </a:solidFill>
              <a:latin typeface="Arial Rounded"/>
              <a:ea typeface="Arial Rounded"/>
              <a:cs typeface="Arial Rounded"/>
              <a:sym typeface="Arial Rounded"/>
            </a:endParaRPr>
          </a:p>
        </p:txBody>
      </p:sp>
      <p:sp>
        <p:nvSpPr>
          <p:cNvPr id="313" name="Google Shape;313;p17"/>
          <p:cNvSpPr/>
          <p:nvPr/>
        </p:nvSpPr>
        <p:spPr>
          <a:xfrm>
            <a:off x="3086100" y="3207925"/>
            <a:ext cx="5401521"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p17"/>
          <p:cNvSpPr txBox="1"/>
          <p:nvPr/>
        </p:nvSpPr>
        <p:spPr>
          <a:xfrm flipH="1">
            <a:off x="3542239" y="3471830"/>
            <a:ext cx="448818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Put supervisors in the correct shift</a:t>
            </a:r>
            <a:endParaRPr sz="2000" b="1">
              <a:solidFill>
                <a:schemeClr val="lt1"/>
              </a:solidFill>
              <a:latin typeface="Arial Rounded"/>
              <a:ea typeface="Arial Rounded"/>
              <a:cs typeface="Arial Rounded"/>
              <a:sym typeface="Arial Rounded"/>
            </a:endParaRPr>
          </a:p>
        </p:txBody>
      </p:sp>
      <p:cxnSp>
        <p:nvCxnSpPr>
          <p:cNvPr id="315" name="Google Shape;315;p17"/>
          <p:cNvCxnSpPr/>
          <p:nvPr/>
        </p:nvCxnSpPr>
        <p:spPr>
          <a:xfrm>
            <a:off x="4980224" y="2007092"/>
            <a:ext cx="1048265" cy="0"/>
          </a:xfrm>
          <a:prstGeom prst="straightConnector1">
            <a:avLst/>
          </a:prstGeom>
          <a:noFill/>
          <a:ln w="57150" cap="flat" cmpd="sng">
            <a:solidFill>
              <a:srgbClr val="757070"/>
            </a:solidFill>
            <a:prstDash val="solid"/>
            <a:miter lim="800000"/>
            <a:headEnd type="none" w="sm" len="sm"/>
            <a:tailEnd type="triangle" w="med" len="med"/>
          </a:ln>
        </p:spPr>
      </p:cxnSp>
      <p:cxnSp>
        <p:nvCxnSpPr>
          <p:cNvPr id="316" name="Google Shape;316;p17"/>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17" name="Google Shape;317;p17"/>
          <p:cNvSpPr/>
          <p:nvPr/>
        </p:nvSpPr>
        <p:spPr>
          <a:xfrm>
            <a:off x="3086100" y="4759071"/>
            <a:ext cx="5401521" cy="1135543"/>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Rounded"/>
                <a:ea typeface="Arial Rounded"/>
                <a:cs typeface="Arial Rounded"/>
                <a:sym typeface="Arial Rounded"/>
              </a:rPr>
              <a:t>Create or activate supervisor’s</a:t>
            </a:r>
            <a:endParaRPr/>
          </a:p>
          <a:p>
            <a:pPr marL="0" marR="0" lvl="0" indent="0" algn="ctr" rtl="0">
              <a:spcBef>
                <a:spcPts val="0"/>
              </a:spcBef>
              <a:spcAft>
                <a:spcPts val="0"/>
              </a:spcAft>
              <a:buNone/>
            </a:pPr>
            <a:r>
              <a:rPr lang="en-US" sz="2000" b="1">
                <a:solidFill>
                  <a:schemeClr val="lt1"/>
                </a:solidFill>
                <a:latin typeface="Arial Rounded"/>
                <a:ea typeface="Arial Rounded"/>
                <a:cs typeface="Arial Rounded"/>
                <a:sym typeface="Arial Rounded"/>
              </a:rPr>
              <a:t>Patrol team for the given shift </a:t>
            </a:r>
            <a:endParaRPr sz="2000" b="1">
              <a:solidFill>
                <a:schemeClr val="lt1"/>
              </a:solidFill>
              <a:latin typeface="Arial Rounded"/>
              <a:ea typeface="Arial Rounded"/>
              <a:cs typeface="Arial Rounded"/>
              <a:sym typeface="Arial Rounded"/>
            </a:endParaRPr>
          </a:p>
        </p:txBody>
      </p:sp>
      <p:cxnSp>
        <p:nvCxnSpPr>
          <p:cNvPr id="318" name="Google Shape;318;p17"/>
          <p:cNvCxnSpPr/>
          <p:nvPr/>
        </p:nvCxnSpPr>
        <p:spPr>
          <a:xfrm flipH="1">
            <a:off x="4020660" y="4092315"/>
            <a:ext cx="12497" cy="655936"/>
          </a:xfrm>
          <a:prstGeom prst="straightConnector1">
            <a:avLst/>
          </a:prstGeom>
          <a:noFill/>
          <a:ln w="57150" cap="flat" cmpd="sng">
            <a:solidFill>
              <a:srgbClr val="757070"/>
            </a:solidFill>
            <a:prstDash val="solid"/>
            <a:miter lim="800000"/>
            <a:headEnd type="none" w="sm" len="sm"/>
            <a:tailEnd type="triangle" w="med" len="med"/>
          </a:ln>
        </p:spPr>
      </p:cxnSp>
      <p:sp>
        <p:nvSpPr>
          <p:cNvPr id="319" name="Google Shape;319;p17"/>
          <p:cNvSpPr txBox="1"/>
          <p:nvPr/>
        </p:nvSpPr>
        <p:spPr>
          <a:xfrm flipH="1">
            <a:off x="1207214" y="5970750"/>
            <a:ext cx="1005839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Note: If a required supervisor is not yet a user on the platform, you cannot add him to a patrol team, contact an admin to create a user account for the person.</a:t>
            </a:r>
            <a:endParaRPr sz="2000" b="1">
              <a:solidFill>
                <a:schemeClr val="lt1"/>
              </a:solidFill>
              <a:latin typeface="Arial Rounded"/>
              <a:ea typeface="Arial Rounded"/>
              <a:cs typeface="Arial Rounded"/>
              <a:sym typeface="Arial Round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24"/>
        <p:cNvGrpSpPr/>
        <p:nvPr/>
      </p:nvGrpSpPr>
      <p:grpSpPr>
        <a:xfrm>
          <a:off x="0" y="0"/>
          <a:ext cx="0" cy="0"/>
          <a:chOff x="0" y="0"/>
          <a:chExt cx="0" cy="0"/>
        </a:xfrm>
      </p:grpSpPr>
      <p:cxnSp>
        <p:nvCxnSpPr>
          <p:cNvPr id="18" name="Google Shape;333;p18"/>
          <p:cNvCxnSpPr/>
          <p:nvPr/>
        </p:nvCxnSpPr>
        <p:spPr>
          <a:xfrm flipH="1">
            <a:off x="1981200" y="2286000"/>
            <a:ext cx="4058174" cy="1185830"/>
          </a:xfrm>
          <a:prstGeom prst="straightConnector1">
            <a:avLst/>
          </a:prstGeom>
          <a:noFill/>
          <a:ln w="38100" cap="flat" cmpd="sng">
            <a:solidFill>
              <a:srgbClr val="757070"/>
            </a:solidFill>
            <a:prstDash val="solid"/>
            <a:miter lim="800000"/>
            <a:headEnd type="none" w="sm" len="sm"/>
            <a:tailEnd type="triangle" w="med" len="med"/>
          </a:ln>
        </p:spPr>
      </p:cxnSp>
      <p:sp>
        <p:nvSpPr>
          <p:cNvPr id="325" name="Google Shape;325;p18"/>
          <p:cNvSpPr txBox="1"/>
          <p:nvPr/>
        </p:nvSpPr>
        <p:spPr>
          <a:xfrm>
            <a:off x="2953263" y="748463"/>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Task Progress Flow Diagram</a:t>
            </a:r>
            <a:endParaRPr/>
          </a:p>
        </p:txBody>
      </p:sp>
      <p:sp>
        <p:nvSpPr>
          <p:cNvPr id="326" name="Google Shape;326;p18"/>
          <p:cNvSpPr/>
          <p:nvPr/>
        </p:nvSpPr>
        <p:spPr>
          <a:xfrm>
            <a:off x="1094015" y="1564897"/>
            <a:ext cx="3886210"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18"/>
          <p:cNvSpPr txBox="1"/>
          <p:nvPr/>
        </p:nvSpPr>
        <p:spPr>
          <a:xfrm flipH="1">
            <a:off x="1998621" y="1812473"/>
            <a:ext cx="188757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Create a task</a:t>
            </a:r>
            <a:endParaRPr sz="2000" b="1" dirty="0">
              <a:solidFill>
                <a:schemeClr val="lt1"/>
              </a:solidFill>
              <a:latin typeface="Arial Rounded"/>
              <a:ea typeface="Arial Rounded"/>
              <a:cs typeface="Arial Rounded"/>
              <a:sym typeface="Arial Rounded"/>
            </a:endParaRPr>
          </a:p>
        </p:txBody>
      </p:sp>
      <p:sp>
        <p:nvSpPr>
          <p:cNvPr id="328" name="Google Shape;328;p18"/>
          <p:cNvSpPr/>
          <p:nvPr/>
        </p:nvSpPr>
        <p:spPr>
          <a:xfrm>
            <a:off x="6012160" y="1564897"/>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18"/>
          <p:cNvSpPr txBox="1"/>
          <p:nvPr/>
        </p:nvSpPr>
        <p:spPr>
          <a:xfrm flipH="1">
            <a:off x="7355206" y="1805217"/>
            <a:ext cx="183913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Begin a task</a:t>
            </a:r>
            <a:endParaRPr sz="2000" b="1" dirty="0">
              <a:solidFill>
                <a:schemeClr val="lt1"/>
              </a:solidFill>
              <a:latin typeface="Arial Rounded"/>
              <a:ea typeface="Arial Rounded"/>
              <a:cs typeface="Arial Rounded"/>
              <a:sym typeface="Arial Rounded"/>
            </a:endParaRPr>
          </a:p>
        </p:txBody>
      </p:sp>
      <p:cxnSp>
        <p:nvCxnSpPr>
          <p:cNvPr id="332" name="Google Shape;332;p18"/>
          <p:cNvCxnSpPr/>
          <p:nvPr/>
        </p:nvCxnSpPr>
        <p:spPr>
          <a:xfrm>
            <a:off x="4980224" y="2007092"/>
            <a:ext cx="1048265" cy="0"/>
          </a:xfrm>
          <a:prstGeom prst="straightConnector1">
            <a:avLst/>
          </a:prstGeom>
          <a:noFill/>
          <a:ln w="38100" cap="flat" cmpd="sng">
            <a:solidFill>
              <a:srgbClr val="757070"/>
            </a:solidFill>
            <a:prstDash val="solid"/>
            <a:miter lim="800000"/>
            <a:headEnd type="none" w="sm" len="sm"/>
            <a:tailEnd type="triangle" w="med" len="med"/>
          </a:ln>
        </p:spPr>
      </p:cxnSp>
      <p:cxnSp>
        <p:nvCxnSpPr>
          <p:cNvPr id="333" name="Google Shape;333;p18"/>
          <p:cNvCxnSpPr/>
          <p:nvPr/>
        </p:nvCxnSpPr>
        <p:spPr>
          <a:xfrm>
            <a:off x="7199291" y="2449287"/>
            <a:ext cx="0" cy="758638"/>
          </a:xfrm>
          <a:prstGeom prst="straightConnector1">
            <a:avLst/>
          </a:prstGeom>
          <a:noFill/>
          <a:ln w="38100" cap="flat" cmpd="sng">
            <a:solidFill>
              <a:srgbClr val="757070"/>
            </a:solidFill>
            <a:prstDash val="solid"/>
            <a:miter lim="800000"/>
            <a:headEnd type="none" w="sm" len="sm"/>
            <a:tailEnd type="triangle" w="med" len="med"/>
          </a:ln>
        </p:spPr>
      </p:cxnSp>
      <p:cxnSp>
        <p:nvCxnSpPr>
          <p:cNvPr id="335" name="Google Shape;335;p18"/>
          <p:cNvCxnSpPr/>
          <p:nvPr/>
        </p:nvCxnSpPr>
        <p:spPr>
          <a:xfrm flipH="1">
            <a:off x="8047276" y="4121035"/>
            <a:ext cx="12497" cy="655936"/>
          </a:xfrm>
          <a:prstGeom prst="straightConnector1">
            <a:avLst/>
          </a:prstGeom>
          <a:noFill/>
          <a:ln w="38100" cap="flat" cmpd="sng">
            <a:solidFill>
              <a:srgbClr val="757070"/>
            </a:solidFill>
            <a:prstDash val="solid"/>
            <a:miter lim="800000"/>
            <a:headEnd type="none" w="sm" len="sm"/>
            <a:tailEnd type="triangle" w="med" len="med"/>
          </a:ln>
        </p:spPr>
      </p:cxnSp>
      <p:sp>
        <p:nvSpPr>
          <p:cNvPr id="336" name="Google Shape;336;p18"/>
          <p:cNvSpPr txBox="1"/>
          <p:nvPr/>
        </p:nvSpPr>
        <p:spPr>
          <a:xfrm flipH="1">
            <a:off x="1207214" y="5970750"/>
            <a:ext cx="10058399"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Note: </a:t>
            </a:r>
            <a:r>
              <a:rPr lang="en-US" sz="1600" dirty="0" smtClean="0">
                <a:solidFill>
                  <a:schemeClr val="dk1"/>
                </a:solidFill>
                <a:latin typeface="Calibri"/>
                <a:ea typeface="Calibri"/>
                <a:cs typeface="Calibri"/>
                <a:sym typeface="Calibri"/>
              </a:rPr>
              <a:t>You can see from the arrows how that you can do some things when you’ve done a thing and you can’t do some other things. But every task that is created and begun must have its vehicle returned. When a created task is created and never started, please remember to cancel it.</a:t>
            </a:r>
            <a:endParaRPr sz="1600" b="1" dirty="0">
              <a:solidFill>
                <a:schemeClr val="lt1"/>
              </a:solidFill>
              <a:latin typeface="Arial Rounded"/>
              <a:ea typeface="Arial Rounded"/>
              <a:cs typeface="Arial Rounded"/>
              <a:sym typeface="Arial Rounded"/>
            </a:endParaRPr>
          </a:p>
        </p:txBody>
      </p:sp>
      <p:sp>
        <p:nvSpPr>
          <p:cNvPr id="14" name="Google Shape;328;p18"/>
          <p:cNvSpPr/>
          <p:nvPr/>
        </p:nvSpPr>
        <p:spPr>
          <a:xfrm>
            <a:off x="6039374" y="3230410"/>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329;p18"/>
          <p:cNvSpPr txBox="1"/>
          <p:nvPr/>
        </p:nvSpPr>
        <p:spPr>
          <a:xfrm flipH="1">
            <a:off x="7010400" y="3471830"/>
            <a:ext cx="2528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Complete a task</a:t>
            </a:r>
            <a:endParaRPr sz="2000" b="1" dirty="0">
              <a:solidFill>
                <a:schemeClr val="lt1"/>
              </a:solidFill>
              <a:latin typeface="Arial Rounded"/>
              <a:ea typeface="Arial Rounded"/>
              <a:cs typeface="Arial Rounded"/>
              <a:sym typeface="Arial Rounded"/>
            </a:endParaRPr>
          </a:p>
        </p:txBody>
      </p:sp>
      <p:sp>
        <p:nvSpPr>
          <p:cNvPr id="16" name="Google Shape;328;p18"/>
          <p:cNvSpPr/>
          <p:nvPr/>
        </p:nvSpPr>
        <p:spPr>
          <a:xfrm>
            <a:off x="905650" y="3471830"/>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329;p18"/>
          <p:cNvSpPr txBox="1"/>
          <p:nvPr/>
        </p:nvSpPr>
        <p:spPr>
          <a:xfrm flipH="1">
            <a:off x="1814655" y="3713250"/>
            <a:ext cx="2528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Re-assign task</a:t>
            </a:r>
            <a:endParaRPr sz="2000" b="1" dirty="0">
              <a:solidFill>
                <a:schemeClr val="lt1"/>
              </a:solidFill>
              <a:latin typeface="Arial Rounded"/>
              <a:ea typeface="Arial Rounded"/>
              <a:cs typeface="Arial Rounded"/>
              <a:sym typeface="Arial Rounded"/>
            </a:endParaRPr>
          </a:p>
        </p:txBody>
      </p:sp>
      <p:sp>
        <p:nvSpPr>
          <p:cNvPr id="21" name="Google Shape;327;p18"/>
          <p:cNvSpPr txBox="1"/>
          <p:nvPr/>
        </p:nvSpPr>
        <p:spPr>
          <a:xfrm rot="20629671" flipH="1">
            <a:off x="1564180" y="2543651"/>
            <a:ext cx="3775159"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smtClean="0">
                <a:solidFill>
                  <a:srgbClr val="FF0000"/>
                </a:solidFill>
                <a:latin typeface="Arial Rounded"/>
                <a:ea typeface="Arial Rounded"/>
                <a:cs typeface="Arial Rounded"/>
                <a:sym typeface="Arial Rounded"/>
              </a:rPr>
              <a:t>Give task to someone else</a:t>
            </a:r>
            <a:endParaRPr sz="1600" dirty="0">
              <a:solidFill>
                <a:srgbClr val="FF0000"/>
              </a:solidFill>
              <a:latin typeface="Arial Rounded"/>
              <a:ea typeface="Arial Rounded"/>
              <a:cs typeface="Arial Rounded"/>
              <a:sym typeface="Arial Rounded"/>
            </a:endParaRPr>
          </a:p>
        </p:txBody>
      </p:sp>
      <p:sp>
        <p:nvSpPr>
          <p:cNvPr id="22" name="Google Shape;328;p18"/>
          <p:cNvSpPr/>
          <p:nvPr/>
        </p:nvSpPr>
        <p:spPr>
          <a:xfrm>
            <a:off x="6019800" y="4800600"/>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329;p18"/>
          <p:cNvSpPr txBox="1"/>
          <p:nvPr/>
        </p:nvSpPr>
        <p:spPr>
          <a:xfrm flipH="1">
            <a:off x="7072455" y="5042020"/>
            <a:ext cx="2528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Return vehicle</a:t>
            </a:r>
            <a:endParaRPr sz="2000" b="1" dirty="0">
              <a:solidFill>
                <a:schemeClr val="lt1"/>
              </a:solidFill>
              <a:latin typeface="Arial Rounded"/>
              <a:ea typeface="Arial Rounded"/>
              <a:cs typeface="Arial Rounded"/>
              <a:sym typeface="Arial Rounded"/>
            </a:endParaRPr>
          </a:p>
        </p:txBody>
      </p:sp>
      <p:sp>
        <p:nvSpPr>
          <p:cNvPr id="24" name="Google Shape;328;p18"/>
          <p:cNvSpPr/>
          <p:nvPr/>
        </p:nvSpPr>
        <p:spPr>
          <a:xfrm>
            <a:off x="914400" y="4983010"/>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329;p18"/>
          <p:cNvSpPr txBox="1"/>
          <p:nvPr/>
        </p:nvSpPr>
        <p:spPr>
          <a:xfrm flipH="1">
            <a:off x="2043255" y="5224430"/>
            <a:ext cx="2528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Cancel task</a:t>
            </a:r>
            <a:endParaRPr sz="2000" b="1" dirty="0">
              <a:solidFill>
                <a:schemeClr val="lt1"/>
              </a:solidFill>
              <a:latin typeface="Arial Rounded"/>
              <a:ea typeface="Arial Rounded"/>
              <a:cs typeface="Arial Rounded"/>
              <a:sym typeface="Arial Rounded"/>
            </a:endParaRPr>
          </a:p>
        </p:txBody>
      </p:sp>
      <p:cxnSp>
        <p:nvCxnSpPr>
          <p:cNvPr id="26" name="Google Shape;333;p18"/>
          <p:cNvCxnSpPr/>
          <p:nvPr/>
        </p:nvCxnSpPr>
        <p:spPr>
          <a:xfrm flipH="1">
            <a:off x="4689867" y="2421347"/>
            <a:ext cx="1586096" cy="2561663"/>
          </a:xfrm>
          <a:prstGeom prst="straightConnector1">
            <a:avLst/>
          </a:prstGeom>
          <a:noFill/>
          <a:ln w="38100" cap="flat" cmpd="sng">
            <a:solidFill>
              <a:srgbClr val="757070"/>
            </a:solidFill>
            <a:prstDash val="solid"/>
            <a:miter lim="800000"/>
            <a:headEnd type="none" w="sm" len="sm"/>
            <a:tailEnd type="triangle" w="med" len="med"/>
          </a:ln>
        </p:spPr>
      </p:cxnSp>
      <p:sp>
        <p:nvSpPr>
          <p:cNvPr id="27" name="Google Shape;327;p18"/>
          <p:cNvSpPr txBox="1"/>
          <p:nvPr/>
        </p:nvSpPr>
        <p:spPr>
          <a:xfrm rot="18000000" flipH="1">
            <a:off x="4413449" y="2464464"/>
            <a:ext cx="3775159"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smtClean="0">
                <a:solidFill>
                  <a:srgbClr val="FF0000"/>
                </a:solidFill>
                <a:latin typeface="Arial Rounded"/>
                <a:ea typeface="Arial Rounded"/>
                <a:cs typeface="Arial Rounded"/>
                <a:sym typeface="Arial Rounded"/>
              </a:rPr>
              <a:t>Cancel a task </a:t>
            </a:r>
            <a:endParaRPr sz="1600" dirty="0">
              <a:solidFill>
                <a:srgbClr val="FF0000"/>
              </a:solidFill>
              <a:latin typeface="Arial Rounded"/>
              <a:ea typeface="Arial Rounded"/>
              <a:cs typeface="Arial Rounded"/>
              <a:sym typeface="Arial Rounded"/>
            </a:endParaRPr>
          </a:p>
        </p:txBody>
      </p:sp>
      <p:cxnSp>
        <p:nvCxnSpPr>
          <p:cNvPr id="7" name="Curved Connector 6"/>
          <p:cNvCxnSpPr>
            <a:stCxn id="326" idx="1"/>
            <a:endCxn id="24" idx="1"/>
          </p:cNvCxnSpPr>
          <p:nvPr/>
        </p:nvCxnSpPr>
        <p:spPr>
          <a:xfrm rot="10800000" flipV="1">
            <a:off x="914401" y="2007091"/>
            <a:ext cx="179615" cy="3418113"/>
          </a:xfrm>
          <a:prstGeom prst="curvedConnector3">
            <a:avLst>
              <a:gd name="adj1" fmla="val 227272"/>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Google Shape;327;p18"/>
          <p:cNvSpPr txBox="1"/>
          <p:nvPr/>
        </p:nvSpPr>
        <p:spPr>
          <a:xfrm rot="16445358" flipH="1">
            <a:off x="-326930" y="3085685"/>
            <a:ext cx="172405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smtClean="0">
                <a:solidFill>
                  <a:srgbClr val="FF0000"/>
                </a:solidFill>
                <a:latin typeface="Arial Rounded"/>
                <a:ea typeface="Arial Rounded"/>
                <a:cs typeface="Arial Rounded"/>
                <a:sym typeface="Arial Rounded"/>
              </a:rPr>
              <a:t>Cancel a task</a:t>
            </a:r>
            <a:endParaRPr sz="1600" dirty="0">
              <a:solidFill>
                <a:srgbClr val="FF0000"/>
              </a:solidFill>
              <a:latin typeface="Arial Rounded"/>
              <a:ea typeface="Arial Rounded"/>
              <a:cs typeface="Arial Rounded"/>
              <a:sym typeface="Arial Rounded"/>
            </a:endParaRPr>
          </a:p>
        </p:txBody>
      </p:sp>
      <p:cxnSp>
        <p:nvCxnSpPr>
          <p:cNvPr id="36" name="Google Shape;333;p18"/>
          <p:cNvCxnSpPr/>
          <p:nvPr/>
        </p:nvCxnSpPr>
        <p:spPr>
          <a:xfrm>
            <a:off x="1600200" y="2449287"/>
            <a:ext cx="0" cy="1022543"/>
          </a:xfrm>
          <a:prstGeom prst="straightConnector1">
            <a:avLst/>
          </a:prstGeom>
          <a:noFill/>
          <a:ln w="38100" cap="flat" cmpd="sng">
            <a:solidFill>
              <a:srgbClr val="757070"/>
            </a:solidFill>
            <a:prstDash val="solid"/>
            <a:miter lim="800000"/>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9"/>
          <p:cNvSpPr txBox="1"/>
          <p:nvPr/>
        </p:nvSpPr>
        <p:spPr>
          <a:xfrm>
            <a:off x="4191000" y="2490951"/>
            <a:ext cx="4221787"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FCA08"/>
                </a:solidFill>
                <a:latin typeface="Calibri"/>
                <a:ea typeface="Calibri"/>
                <a:cs typeface="Calibri"/>
                <a:sym typeface="Calibri"/>
              </a:rPr>
              <a:t>3</a:t>
            </a:r>
            <a:r>
              <a:rPr lang="en-US" sz="4000" dirty="0">
                <a:solidFill>
                  <a:srgbClr val="FFCA08"/>
                </a:solidFill>
                <a:latin typeface="Calibri"/>
                <a:ea typeface="Calibri"/>
                <a:cs typeface="Calibri"/>
                <a:sym typeface="Calibri"/>
              </a:rPr>
              <a:t>.</a:t>
            </a:r>
            <a:endParaRPr dirty="0"/>
          </a:p>
          <a:p>
            <a:pPr marL="0" marR="0" lvl="0" indent="0" algn="l" rtl="0">
              <a:spcBef>
                <a:spcPts val="0"/>
              </a:spcBef>
              <a:spcAft>
                <a:spcPts val="0"/>
              </a:spcAft>
              <a:buNone/>
            </a:pPr>
            <a:r>
              <a:rPr lang="en-US" sz="4000" b="1" dirty="0">
                <a:solidFill>
                  <a:srgbClr val="FFC000"/>
                </a:solidFill>
                <a:latin typeface="Libre Baskerville"/>
                <a:ea typeface="Libre Baskerville"/>
                <a:cs typeface="Libre Baskerville"/>
                <a:sym typeface="Libre Baskerville"/>
              </a:rPr>
              <a:t>Authentication</a:t>
            </a:r>
            <a:endParaRPr sz="4000" b="1" dirty="0">
              <a:solidFill>
                <a:srgbClr val="FFC000"/>
              </a:solidFill>
              <a:latin typeface="Libre Baskerville"/>
              <a:ea typeface="Libre Baskerville"/>
              <a:cs typeface="Libre Baskerville"/>
              <a:sym typeface="Libre Baskervill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
          <p:cNvSpPr txBox="1"/>
          <p:nvPr/>
        </p:nvSpPr>
        <p:spPr>
          <a:xfrm>
            <a:off x="628078" y="1060210"/>
            <a:ext cx="546057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lt1"/>
                </a:solidFill>
                <a:latin typeface="Arial"/>
                <a:ea typeface="Arial"/>
                <a:cs typeface="Arial"/>
                <a:sym typeface="Arial"/>
              </a:rPr>
              <a:t>Table Of Contents </a:t>
            </a:r>
            <a:endParaRPr sz="4000">
              <a:solidFill>
                <a:schemeClr val="lt1"/>
              </a:solidFill>
              <a:latin typeface="Arial"/>
              <a:ea typeface="Arial"/>
              <a:cs typeface="Arial"/>
              <a:sym typeface="Arial"/>
            </a:endParaRPr>
          </a:p>
        </p:txBody>
      </p:sp>
      <p:sp>
        <p:nvSpPr>
          <p:cNvPr id="197" name="Google Shape;197;p2"/>
          <p:cNvSpPr txBox="1"/>
          <p:nvPr/>
        </p:nvSpPr>
        <p:spPr>
          <a:xfrm>
            <a:off x="769747" y="2085757"/>
            <a:ext cx="7501180" cy="4154984"/>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285750" marR="0" lvl="0" indent="-133350" algn="l" rtl="0">
              <a:spcBef>
                <a:spcPts val="0"/>
              </a:spcBef>
              <a:spcAft>
                <a:spcPts val="0"/>
              </a:spcAft>
              <a:buClr>
                <a:schemeClr val="dk1"/>
              </a:buClr>
              <a:buSzPts val="2400"/>
              <a:buFont typeface="Noto Sans Symbols"/>
              <a:buNone/>
            </a:pPr>
            <a:endParaRPr sz="2400" dirty="0">
              <a:solidFill>
                <a:schemeClr val="lt1"/>
              </a:solidFill>
              <a:latin typeface="Twentieth Century"/>
              <a:ea typeface="Twentieth Century"/>
              <a:cs typeface="Twentieth Century"/>
              <a:sym typeface="Twentieth Century"/>
            </a:endParaRPr>
          </a:p>
          <a:p>
            <a:pPr marL="457200" marR="0" lvl="0" indent="-457200" algn="l" rtl="0">
              <a:spcBef>
                <a:spcPts val="0"/>
              </a:spcBef>
              <a:spcAft>
                <a:spcPts val="0"/>
              </a:spcAft>
              <a:buClr>
                <a:schemeClr val="lt1"/>
              </a:buClr>
              <a:buSzPts val="2400"/>
              <a:buFont typeface="Calibri"/>
              <a:buAutoNum type="arabicPeriod"/>
            </a:pPr>
            <a:r>
              <a:rPr lang="en-US" sz="2400" dirty="0">
                <a:solidFill>
                  <a:schemeClr val="lt1"/>
                </a:solidFill>
                <a:latin typeface="Twentieth Century"/>
                <a:ea typeface="Twentieth Century"/>
                <a:cs typeface="Twentieth Century"/>
                <a:sym typeface="Twentieth Century"/>
              </a:rPr>
              <a:t>Application Overview</a:t>
            </a:r>
            <a:endParaRPr dirty="0"/>
          </a:p>
          <a:p>
            <a:pPr marL="457200" marR="0" lvl="0" indent="-457200" algn="l" rtl="0">
              <a:spcBef>
                <a:spcPts val="0"/>
              </a:spcBef>
              <a:spcAft>
                <a:spcPts val="0"/>
              </a:spcAft>
              <a:buClr>
                <a:schemeClr val="lt1"/>
              </a:buClr>
              <a:buSzPts val="2400"/>
              <a:buFont typeface="Calibri"/>
              <a:buAutoNum type="arabicPeriod"/>
            </a:pPr>
            <a:r>
              <a:rPr lang="en-US" sz="2400" dirty="0">
                <a:solidFill>
                  <a:schemeClr val="lt1"/>
                </a:solidFill>
                <a:latin typeface="Twentieth Century"/>
                <a:ea typeface="Twentieth Century"/>
                <a:cs typeface="Twentieth Century"/>
                <a:sym typeface="Twentieth Century"/>
              </a:rPr>
              <a:t>Application Flow Diagram</a:t>
            </a:r>
            <a:endParaRPr sz="2400" dirty="0">
              <a:solidFill>
                <a:schemeClr val="lt1"/>
              </a:solidFill>
              <a:latin typeface="Twentieth Century"/>
              <a:ea typeface="Twentieth Century"/>
              <a:cs typeface="Twentieth Century"/>
              <a:sym typeface="Twentieth Century"/>
            </a:endParaRPr>
          </a:p>
          <a:p>
            <a:pPr marL="457200" marR="0" lvl="0" indent="-457200" algn="l" rtl="0">
              <a:spcBef>
                <a:spcPts val="0"/>
              </a:spcBef>
              <a:spcAft>
                <a:spcPts val="0"/>
              </a:spcAft>
              <a:buClr>
                <a:schemeClr val="lt1"/>
              </a:buClr>
              <a:buSzPts val="2400"/>
              <a:buFont typeface="Calibri"/>
              <a:buAutoNum type="arabicPeriod"/>
            </a:pPr>
            <a:r>
              <a:rPr lang="en-US" sz="2400" dirty="0">
                <a:solidFill>
                  <a:schemeClr val="lt1"/>
                </a:solidFill>
                <a:latin typeface="Twentieth Century"/>
                <a:ea typeface="Twentieth Century"/>
                <a:cs typeface="Twentieth Century"/>
                <a:sym typeface="Twentieth Century"/>
              </a:rPr>
              <a:t>Authentication</a:t>
            </a:r>
            <a:endParaRPr sz="2400" dirty="0">
              <a:solidFill>
                <a:schemeClr val="lt1"/>
              </a:solidFill>
              <a:latin typeface="Twentieth Century"/>
              <a:ea typeface="Twentieth Century"/>
              <a:cs typeface="Twentieth Century"/>
              <a:sym typeface="Twentieth Century"/>
            </a:endParaRPr>
          </a:p>
          <a:p>
            <a:pPr marL="742950" marR="0" lvl="1" indent="-285750" algn="l" rtl="0">
              <a:spcBef>
                <a:spcPts val="0"/>
              </a:spcBef>
              <a:spcAft>
                <a:spcPts val="0"/>
              </a:spcAft>
              <a:buClr>
                <a:schemeClr val="lt1"/>
              </a:buClr>
              <a:buSzPts val="2400"/>
              <a:buFont typeface="Arial"/>
              <a:buChar char="•"/>
            </a:pPr>
            <a:r>
              <a:rPr lang="en-US" sz="2400" b="0" i="0" u="none" strike="noStrike" cap="none" dirty="0">
                <a:solidFill>
                  <a:schemeClr val="lt1"/>
                </a:solidFill>
                <a:latin typeface="Twentieth Century"/>
                <a:ea typeface="Twentieth Century"/>
                <a:cs typeface="Twentieth Century"/>
                <a:sym typeface="Twentieth Century"/>
              </a:rPr>
              <a:t>Login</a:t>
            </a:r>
            <a:endParaRPr dirty="0"/>
          </a:p>
          <a:p>
            <a:pPr marL="1200150" marR="0" lvl="2" indent="-285750" algn="l" rtl="0">
              <a:spcBef>
                <a:spcPts val="0"/>
              </a:spcBef>
              <a:spcAft>
                <a:spcPts val="0"/>
              </a:spcAft>
              <a:buClr>
                <a:schemeClr val="lt1"/>
              </a:buClr>
              <a:buSzPts val="2400"/>
              <a:buFont typeface="Courier New"/>
              <a:buChar char="o"/>
            </a:pPr>
            <a:r>
              <a:rPr lang="en-US" sz="2400" b="0" i="0" u="none" strike="noStrike" cap="none" dirty="0">
                <a:solidFill>
                  <a:schemeClr val="lt1"/>
                </a:solidFill>
                <a:latin typeface="Twentieth Century"/>
                <a:ea typeface="Twentieth Century"/>
                <a:cs typeface="Twentieth Century"/>
                <a:sym typeface="Twentieth Century"/>
              </a:rPr>
              <a:t>First Time User</a:t>
            </a:r>
            <a:endParaRPr dirty="0"/>
          </a:p>
          <a:p>
            <a:pPr marL="1200150" marR="0" lvl="2" indent="-285750" algn="l" rtl="0">
              <a:spcBef>
                <a:spcPts val="0"/>
              </a:spcBef>
              <a:spcAft>
                <a:spcPts val="0"/>
              </a:spcAft>
              <a:buClr>
                <a:schemeClr val="lt1"/>
              </a:buClr>
              <a:buSzPts val="2400"/>
              <a:buFont typeface="Courier New"/>
              <a:buChar char="o"/>
            </a:pPr>
            <a:r>
              <a:rPr lang="en-US" sz="2400" b="0" i="0" u="none" strike="noStrike" cap="none" dirty="0">
                <a:solidFill>
                  <a:schemeClr val="lt1"/>
                </a:solidFill>
                <a:latin typeface="Twentieth Century"/>
                <a:ea typeface="Twentieth Century"/>
                <a:cs typeface="Twentieth Century"/>
                <a:sym typeface="Twentieth Century"/>
              </a:rPr>
              <a:t>Recurrent User</a:t>
            </a:r>
            <a:endParaRPr sz="2400" b="0" i="0" u="none" strike="noStrike" cap="none" dirty="0">
              <a:solidFill>
                <a:schemeClr val="lt1"/>
              </a:solidFill>
              <a:latin typeface="Twentieth Century"/>
              <a:ea typeface="Twentieth Century"/>
              <a:cs typeface="Twentieth Century"/>
              <a:sym typeface="Twentieth Century"/>
            </a:endParaRPr>
          </a:p>
          <a:p>
            <a:pPr marL="742950" marR="0" lvl="1" indent="-285750" algn="l" rtl="0">
              <a:spcBef>
                <a:spcPts val="0"/>
              </a:spcBef>
              <a:spcAft>
                <a:spcPts val="0"/>
              </a:spcAft>
              <a:buClr>
                <a:schemeClr val="lt1"/>
              </a:buClr>
              <a:buSzPts val="2400"/>
              <a:buFont typeface="Arial"/>
              <a:buChar char="•"/>
            </a:pPr>
            <a:r>
              <a:rPr lang="en-US" sz="2400" b="0" i="0" u="none" strike="noStrike" cap="none" dirty="0">
                <a:solidFill>
                  <a:schemeClr val="lt1"/>
                </a:solidFill>
                <a:latin typeface="Twentieth Century"/>
                <a:ea typeface="Twentieth Century"/>
                <a:cs typeface="Twentieth Century"/>
                <a:sym typeface="Twentieth Century"/>
              </a:rPr>
              <a:t>Recover Password</a:t>
            </a:r>
            <a:endParaRPr dirty="0"/>
          </a:p>
          <a:p>
            <a:pPr marL="742950" marR="0" lvl="1" indent="-285750" algn="l" rtl="0">
              <a:spcBef>
                <a:spcPts val="0"/>
              </a:spcBef>
              <a:spcAft>
                <a:spcPts val="0"/>
              </a:spcAft>
              <a:buClr>
                <a:schemeClr val="lt1"/>
              </a:buClr>
              <a:buSzPts val="2400"/>
              <a:buFont typeface="Arial"/>
              <a:buChar char="•"/>
            </a:pPr>
            <a:r>
              <a:rPr lang="en-US" sz="2400" b="0" i="0" u="none" strike="noStrike" cap="none" dirty="0">
                <a:solidFill>
                  <a:schemeClr val="lt1"/>
                </a:solidFill>
                <a:latin typeface="Twentieth Century"/>
                <a:ea typeface="Twentieth Century"/>
                <a:cs typeface="Twentieth Century"/>
                <a:sym typeface="Twentieth Century"/>
              </a:rPr>
              <a:t>Change Password When Signed In</a:t>
            </a:r>
            <a:endParaRPr dirty="0"/>
          </a:p>
          <a:p>
            <a:pPr marL="742950" marR="0" lvl="1" indent="-285750" algn="l" rtl="0">
              <a:spcBef>
                <a:spcPts val="0"/>
              </a:spcBef>
              <a:spcAft>
                <a:spcPts val="0"/>
              </a:spcAft>
              <a:buClr>
                <a:schemeClr val="lt1"/>
              </a:buClr>
              <a:buSzPts val="2400"/>
              <a:buFont typeface="Arial"/>
              <a:buChar char="•"/>
            </a:pPr>
            <a:r>
              <a:rPr lang="en-US" sz="2400" b="0" i="0" u="none" strike="noStrike" cap="none" dirty="0">
                <a:solidFill>
                  <a:schemeClr val="lt1"/>
                </a:solidFill>
                <a:latin typeface="Twentieth Century"/>
                <a:ea typeface="Twentieth Century"/>
                <a:cs typeface="Twentieth Century"/>
                <a:sym typeface="Twentieth Century"/>
              </a:rPr>
              <a:t>Logout</a:t>
            </a:r>
            <a:endParaRPr sz="2400" b="0" i="0" u="none" strike="noStrike" cap="none" dirty="0">
              <a:solidFill>
                <a:schemeClr val="lt1"/>
              </a:solidFill>
              <a:latin typeface="Twentieth Century"/>
              <a:ea typeface="Twentieth Century"/>
              <a:cs typeface="Twentieth Century"/>
              <a:sym typeface="Twentieth Century"/>
            </a:endParaRPr>
          </a:p>
          <a:p>
            <a:pPr marL="285750" marR="0" lvl="0" indent="-133350" algn="l" rtl="0">
              <a:spcBef>
                <a:spcPts val="0"/>
              </a:spcBef>
              <a:spcAft>
                <a:spcPts val="0"/>
              </a:spcAft>
              <a:buClr>
                <a:schemeClr val="dk1"/>
              </a:buClr>
              <a:buSzPts val="2400"/>
              <a:buFont typeface="Noto Sans Symbols"/>
              <a:buNone/>
            </a:pPr>
            <a:endParaRPr sz="2400" dirty="0">
              <a:solidFill>
                <a:schemeClr val="lt1"/>
              </a:solidFill>
              <a:latin typeface="Twentieth Century"/>
              <a:ea typeface="Twentieth Century"/>
              <a:cs typeface="Twentieth Century"/>
              <a:sym typeface="Twentieth Century"/>
            </a:endParaRPr>
          </a:p>
        </p:txBody>
      </p:sp>
      <p:cxnSp>
        <p:nvCxnSpPr>
          <p:cNvPr id="198" name="Google Shape;198;p2"/>
          <p:cNvCxnSpPr/>
          <p:nvPr/>
        </p:nvCxnSpPr>
        <p:spPr>
          <a:xfrm>
            <a:off x="785609" y="1712890"/>
            <a:ext cx="3940936" cy="0"/>
          </a:xfrm>
          <a:prstGeom prst="straightConnector1">
            <a:avLst/>
          </a:prstGeom>
          <a:noFill/>
          <a:ln w="9525" cap="flat" cmpd="sng">
            <a:solidFill>
              <a:schemeClr val="accent4"/>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47"/>
        <p:cNvGrpSpPr/>
        <p:nvPr/>
      </p:nvGrpSpPr>
      <p:grpSpPr>
        <a:xfrm>
          <a:off x="0" y="0"/>
          <a:ext cx="0" cy="0"/>
          <a:chOff x="0" y="0"/>
          <a:chExt cx="0" cy="0"/>
        </a:xfrm>
      </p:grpSpPr>
      <p:sp>
        <p:nvSpPr>
          <p:cNvPr id="348" name="Google Shape;348;p20"/>
          <p:cNvSpPr txBox="1"/>
          <p:nvPr/>
        </p:nvSpPr>
        <p:spPr>
          <a:xfrm>
            <a:off x="1012989" y="1309679"/>
            <a:ext cx="9760621" cy="36009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u="sng">
                <a:solidFill>
                  <a:schemeClr val="dk1"/>
                </a:solidFill>
                <a:latin typeface="Algerian"/>
                <a:ea typeface="Algerian"/>
                <a:cs typeface="Algerian"/>
                <a:sym typeface="Algerian"/>
              </a:rPr>
              <a:t>Login</a:t>
            </a:r>
            <a:endParaRPr/>
          </a:p>
          <a:p>
            <a:pPr marL="0" marR="0" lvl="0" indent="0" algn="l" rtl="0">
              <a:spcBef>
                <a:spcPts val="0"/>
              </a:spcBef>
              <a:spcAft>
                <a:spcPts val="0"/>
              </a:spcAft>
              <a:buNone/>
            </a:pPr>
            <a:endParaRPr sz="5400" u="sng">
              <a:solidFill>
                <a:schemeClr val="dk1"/>
              </a:solidFill>
              <a:latin typeface="Algerian"/>
              <a:ea typeface="Algerian"/>
              <a:cs typeface="Algerian"/>
              <a:sym typeface="Algerian"/>
            </a:endParaRPr>
          </a:p>
          <a:p>
            <a:pPr marL="0" marR="0" lvl="0" indent="0" algn="l" rtl="0">
              <a:spcBef>
                <a:spcPts val="0"/>
              </a:spcBef>
              <a:spcAft>
                <a:spcPts val="0"/>
              </a:spcAft>
              <a:buNone/>
            </a:pPr>
            <a:r>
              <a:rPr lang="en-US" sz="2400">
                <a:solidFill>
                  <a:schemeClr val="dk1"/>
                </a:solidFill>
                <a:latin typeface="Arial"/>
                <a:ea typeface="Arial"/>
                <a:cs typeface="Arial"/>
                <a:sym typeface="Arial"/>
              </a:rPr>
              <a:t>When logging in, you may be doing that for the first time or recurrently.</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A first time user will need to change his password before logging in.</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Please use the slides below to understand better.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3"/>
        <p:cNvGrpSpPr/>
        <p:nvPr/>
      </p:nvGrpSpPr>
      <p:grpSpPr>
        <a:xfrm>
          <a:off x="0" y="0"/>
          <a:ext cx="0" cy="0"/>
          <a:chOff x="0" y="0"/>
          <a:chExt cx="0" cy="0"/>
        </a:xfrm>
      </p:grpSpPr>
      <p:sp>
        <p:nvSpPr>
          <p:cNvPr id="354" name="Google Shape;354;p21"/>
          <p:cNvSpPr txBox="1"/>
          <p:nvPr/>
        </p:nvSpPr>
        <p:spPr>
          <a:xfrm>
            <a:off x="1373668" y="675499"/>
            <a:ext cx="9637575" cy="56323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Algerian"/>
                <a:ea typeface="Algerian"/>
                <a:cs typeface="Algerian"/>
                <a:sym typeface="Algerian"/>
              </a:rPr>
              <a:t>First Time Login</a:t>
            </a:r>
            <a:endParaRPr/>
          </a:p>
          <a:p>
            <a:pPr marL="0" marR="0" lvl="0" indent="0" algn="l" rtl="0">
              <a:spcBef>
                <a:spcPts val="0"/>
              </a:spcBef>
              <a:spcAft>
                <a:spcPts val="0"/>
              </a:spcAft>
              <a:buNone/>
            </a:pPr>
            <a:endParaRPr sz="4800" u="sng">
              <a:solidFill>
                <a:schemeClr val="dk1"/>
              </a:solidFill>
              <a:latin typeface="Algerian"/>
              <a:ea typeface="Algerian"/>
              <a:cs typeface="Algerian"/>
              <a:sym typeface="Algerian"/>
            </a:endParaRPr>
          </a:p>
          <a:p>
            <a:pPr marL="742950" marR="0" lvl="0" indent="-742950" algn="l" rtl="0">
              <a:lnSpc>
                <a:spcPct val="150000"/>
              </a:lnSpc>
              <a:spcBef>
                <a:spcPts val="0"/>
              </a:spcBef>
              <a:spcAft>
                <a:spcPts val="0"/>
              </a:spcAft>
              <a:buClr>
                <a:schemeClr val="dk1"/>
              </a:buClr>
              <a:buSzPts val="2000"/>
              <a:buFont typeface="Calibri"/>
              <a:buAutoNum type="arabicPeriod"/>
            </a:pPr>
            <a:r>
              <a:rPr lang="en-US" sz="2000">
                <a:solidFill>
                  <a:schemeClr val="dk1"/>
                </a:solidFill>
                <a:latin typeface="Arial"/>
                <a:ea typeface="Arial"/>
                <a:cs typeface="Arial"/>
                <a:sym typeface="Arial"/>
              </a:rPr>
              <a:t>Visit the MTN application on “ojtsecontrol01.mtn.com.ng</a:t>
            </a:r>
            <a:endParaRPr sz="2000">
              <a:solidFill>
                <a:schemeClr val="dk1"/>
              </a:solidFill>
              <a:latin typeface="Arial"/>
              <a:ea typeface="Arial"/>
              <a:cs typeface="Arial"/>
              <a:sym typeface="Arial"/>
            </a:endParaRPr>
          </a:p>
          <a:p>
            <a:pPr marL="742950" marR="0" lvl="0" indent="-742950" algn="l" rtl="0">
              <a:lnSpc>
                <a:spcPct val="150000"/>
              </a:lnSpc>
              <a:spcBef>
                <a:spcPts val="0"/>
              </a:spcBef>
              <a:spcAft>
                <a:spcPts val="0"/>
              </a:spcAft>
              <a:buClr>
                <a:schemeClr val="dk1"/>
              </a:buClr>
              <a:buSzPts val="2000"/>
              <a:buFont typeface="Calibri"/>
              <a:buAutoNum type="arabicPeriod"/>
            </a:pPr>
            <a:r>
              <a:rPr lang="en-US" sz="2000">
                <a:solidFill>
                  <a:schemeClr val="dk1"/>
                </a:solidFill>
                <a:latin typeface="Arial"/>
                <a:ea typeface="Arial"/>
                <a:cs typeface="Arial"/>
                <a:sym typeface="Arial"/>
              </a:rPr>
              <a:t>Enter your correct user credentials, you will receive a token in your email.</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Note: Your username is your email address. Also, if your user account has</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been created, you will find your login details in your email. </a:t>
            </a:r>
            <a:endParaRPr/>
          </a:p>
          <a:p>
            <a:pPr marL="742950" marR="0" lvl="0" indent="-742950" algn="l" rtl="0">
              <a:lnSpc>
                <a:spcPct val="150000"/>
              </a:lnSpc>
              <a:spcBef>
                <a:spcPts val="0"/>
              </a:spcBef>
              <a:spcAft>
                <a:spcPts val="0"/>
              </a:spcAft>
              <a:buClr>
                <a:schemeClr val="dk1"/>
              </a:buClr>
              <a:buSzPts val="2000"/>
              <a:buFont typeface="Calibri"/>
              <a:buAutoNum type="arabicPeriod" startAt="3"/>
            </a:pPr>
            <a:r>
              <a:rPr lang="en-US" sz="2000">
                <a:solidFill>
                  <a:schemeClr val="dk1"/>
                </a:solidFill>
                <a:latin typeface="Arial"/>
                <a:ea typeface="Arial"/>
                <a:cs typeface="Arial"/>
                <a:sym typeface="Arial"/>
              </a:rPr>
              <a:t>Enter the token you received in the six boxes provided, you will be redirected</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to a screen where you change your password.</a:t>
            </a:r>
            <a:endParaRPr sz="2000">
              <a:solidFill>
                <a:schemeClr val="dk1"/>
              </a:solidFill>
              <a:latin typeface="Arial"/>
              <a:ea typeface="Arial"/>
              <a:cs typeface="Arial"/>
              <a:sym typeface="Arial"/>
            </a:endParaRPr>
          </a:p>
          <a:p>
            <a:pPr marL="742950" marR="0" lvl="0" indent="-742950" algn="l" rtl="0">
              <a:lnSpc>
                <a:spcPct val="150000"/>
              </a:lnSpc>
              <a:spcBef>
                <a:spcPts val="0"/>
              </a:spcBef>
              <a:spcAft>
                <a:spcPts val="0"/>
              </a:spcAft>
              <a:buClr>
                <a:schemeClr val="dk1"/>
              </a:buClr>
              <a:buSzPts val="2000"/>
              <a:buFont typeface="Calibri"/>
              <a:buAutoNum type="arabicPeriod" startAt="4"/>
            </a:pPr>
            <a:r>
              <a:rPr lang="en-US" sz="2000">
                <a:solidFill>
                  <a:schemeClr val="dk1"/>
                </a:solidFill>
                <a:latin typeface="Arial"/>
                <a:ea typeface="Arial"/>
                <a:cs typeface="Arial"/>
                <a:sym typeface="Arial"/>
              </a:rPr>
              <a:t>Enter a password of your choice and submit.</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Voila, you’re 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9"/>
        <p:cNvGrpSpPr/>
        <p:nvPr/>
      </p:nvGrpSpPr>
      <p:grpSpPr>
        <a:xfrm>
          <a:off x="0" y="0"/>
          <a:ext cx="0" cy="0"/>
          <a:chOff x="0" y="0"/>
          <a:chExt cx="0" cy="0"/>
        </a:xfrm>
      </p:grpSpPr>
      <p:cxnSp>
        <p:nvCxnSpPr>
          <p:cNvPr id="360" name="Google Shape;360;p22"/>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61" name="Google Shape;361;p22"/>
          <p:cNvSpPr txBox="1"/>
          <p:nvPr/>
        </p:nvSpPr>
        <p:spPr>
          <a:xfrm>
            <a:off x="7494810" y="6249374"/>
            <a:ext cx="499654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2400">
              <a:solidFill>
                <a:schemeClr val="dk1"/>
              </a:solidFill>
              <a:latin typeface="Arial"/>
              <a:ea typeface="Arial"/>
              <a:cs typeface="Arial"/>
              <a:sym typeface="Arial"/>
            </a:endParaRPr>
          </a:p>
        </p:txBody>
      </p:sp>
      <p:pic>
        <p:nvPicPr>
          <p:cNvPr id="362" name="Google Shape;362;p22"/>
          <p:cNvPicPr preferRelativeResize="0"/>
          <p:nvPr/>
        </p:nvPicPr>
        <p:blipFill rotWithShape="1">
          <a:blip r:embed="rId4">
            <a:alphaModFix/>
          </a:blip>
          <a:srcRect/>
          <a:stretch/>
        </p:blipFill>
        <p:spPr>
          <a:xfrm>
            <a:off x="721164" y="678425"/>
            <a:ext cx="10798629" cy="5395803"/>
          </a:xfrm>
          <a:prstGeom prst="rect">
            <a:avLst/>
          </a:prstGeom>
          <a:noFill/>
          <a:ln>
            <a:noFill/>
          </a:ln>
        </p:spPr>
      </p:pic>
      <p:sp>
        <p:nvSpPr>
          <p:cNvPr id="363" name="Google Shape;363;p22"/>
          <p:cNvSpPr txBox="1"/>
          <p:nvPr/>
        </p:nvSpPr>
        <p:spPr>
          <a:xfrm>
            <a:off x="615504" y="29997"/>
            <a:ext cx="939864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First Time Login &gt; 1 &gt; “Open app and enter details” </a:t>
            </a:r>
            <a:endParaRPr sz="2800">
              <a:solidFill>
                <a:schemeClr val="dk1"/>
              </a:solidFill>
              <a:latin typeface="Arial"/>
              <a:ea typeface="Arial"/>
              <a:cs typeface="Arial"/>
              <a:sym typeface="Arial"/>
            </a:endParaRPr>
          </a:p>
        </p:txBody>
      </p:sp>
      <p:sp>
        <p:nvSpPr>
          <p:cNvPr id="364" name="Google Shape;364;p22"/>
          <p:cNvSpPr/>
          <p:nvPr/>
        </p:nvSpPr>
        <p:spPr>
          <a:xfrm>
            <a:off x="656845" y="6244132"/>
            <a:ext cx="428675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Narrow"/>
                <a:ea typeface="Arial Narrow"/>
                <a:cs typeface="Arial Narrow"/>
                <a:sym typeface="Arial Narrow"/>
              </a:rPr>
              <a:t>After submitting, check your email for token sent.</a:t>
            </a:r>
            <a:endParaRPr sz="1800">
              <a:solidFill>
                <a:schemeClr val="dk1"/>
              </a:solidFill>
              <a:latin typeface="Arial Narrow"/>
              <a:ea typeface="Arial Narrow"/>
              <a:cs typeface="Arial Narrow"/>
              <a:sym typeface="Arial Narro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494810" y="6249374"/>
            <a:ext cx="499654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2400">
              <a:solidFill>
                <a:schemeClr val="dk1"/>
              </a:solidFill>
              <a:latin typeface="Arial"/>
              <a:ea typeface="Arial"/>
              <a:cs typeface="Arial"/>
              <a:sym typeface="Arial"/>
            </a:endParaRPr>
          </a:p>
        </p:txBody>
      </p:sp>
      <p:pic>
        <p:nvPicPr>
          <p:cNvPr id="372" name="Google Shape;372;p23"/>
          <p:cNvPicPr preferRelativeResize="0"/>
          <p:nvPr/>
        </p:nvPicPr>
        <p:blipFill rotWithShape="1">
          <a:blip r:embed="rId4">
            <a:alphaModFix/>
          </a:blip>
          <a:srcRect/>
          <a:stretch/>
        </p:blipFill>
        <p:spPr>
          <a:xfrm>
            <a:off x="763777" y="678425"/>
            <a:ext cx="9592538" cy="5395803"/>
          </a:xfrm>
          <a:prstGeom prst="rect">
            <a:avLst/>
          </a:prstGeom>
          <a:noFill/>
          <a:ln>
            <a:noFill/>
          </a:ln>
        </p:spPr>
      </p:pic>
      <p:sp>
        <p:nvSpPr>
          <p:cNvPr id="373" name="Google Shape;373;p23"/>
          <p:cNvSpPr txBox="1"/>
          <p:nvPr/>
        </p:nvSpPr>
        <p:spPr>
          <a:xfrm>
            <a:off x="644989" y="29997"/>
            <a:ext cx="638998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First Time Login &gt; 2 &gt; “Enter token” </a:t>
            </a:r>
            <a:endParaRPr sz="280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Narrow"/>
                <a:ea typeface="Arial Narrow"/>
                <a:cs typeface="Arial Narrow"/>
                <a:sym typeface="Arial Narrow"/>
              </a:rPr>
              <a:t>You will be redirected to a screen where you change your password</a:t>
            </a:r>
            <a:endParaRPr sz="1800">
              <a:solidFill>
                <a:schemeClr val="dk1"/>
              </a:solidFill>
              <a:latin typeface="Arial Narrow"/>
              <a:ea typeface="Arial Narrow"/>
              <a:cs typeface="Arial Narrow"/>
              <a:sym typeface="Arial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79"/>
        <p:cNvGrpSpPr/>
        <p:nvPr/>
      </p:nvGrpSpPr>
      <p:grpSpPr>
        <a:xfrm>
          <a:off x="0" y="0"/>
          <a:ext cx="0" cy="0"/>
          <a:chOff x="0" y="0"/>
          <a:chExt cx="0" cy="0"/>
        </a:xfrm>
      </p:grpSpPr>
      <p:cxnSp>
        <p:nvCxnSpPr>
          <p:cNvPr id="380" name="Google Shape;380;p24"/>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81" name="Google Shape;381;p24"/>
          <p:cNvSpPr txBox="1"/>
          <p:nvPr/>
        </p:nvSpPr>
        <p:spPr>
          <a:xfrm>
            <a:off x="7494810" y="6249374"/>
            <a:ext cx="499654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2400">
              <a:solidFill>
                <a:schemeClr val="dk1"/>
              </a:solidFill>
              <a:latin typeface="Arial"/>
              <a:ea typeface="Arial"/>
              <a:cs typeface="Arial"/>
              <a:sym typeface="Arial"/>
            </a:endParaRPr>
          </a:p>
        </p:txBody>
      </p:sp>
      <p:pic>
        <p:nvPicPr>
          <p:cNvPr id="382" name="Google Shape;382;p24"/>
          <p:cNvPicPr preferRelativeResize="0"/>
          <p:nvPr/>
        </p:nvPicPr>
        <p:blipFill rotWithShape="1">
          <a:blip r:embed="rId4">
            <a:alphaModFix/>
          </a:blip>
          <a:srcRect/>
          <a:stretch/>
        </p:blipFill>
        <p:spPr>
          <a:xfrm>
            <a:off x="763777" y="678425"/>
            <a:ext cx="9592538" cy="5395802"/>
          </a:xfrm>
          <a:prstGeom prst="rect">
            <a:avLst/>
          </a:prstGeom>
          <a:noFill/>
          <a:ln>
            <a:noFill/>
          </a:ln>
        </p:spPr>
      </p:pic>
      <p:sp>
        <p:nvSpPr>
          <p:cNvPr id="383" name="Google Shape;383;p24"/>
          <p:cNvSpPr txBox="1"/>
          <p:nvPr/>
        </p:nvSpPr>
        <p:spPr>
          <a:xfrm>
            <a:off x="644989" y="29997"/>
            <a:ext cx="971132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First Time Login &gt; 3 &gt; “Enter new password” </a:t>
            </a:r>
            <a:endParaRPr sz="2800">
              <a:solidFill>
                <a:schemeClr val="dk1"/>
              </a:solidFill>
              <a:latin typeface="Arial"/>
              <a:ea typeface="Arial"/>
              <a:cs typeface="Arial"/>
              <a:sym typeface="Arial"/>
            </a:endParaRPr>
          </a:p>
        </p:txBody>
      </p:sp>
      <p:sp>
        <p:nvSpPr>
          <p:cNvPr id="384" name="Google Shape;384;p24"/>
          <p:cNvSpPr/>
          <p:nvPr/>
        </p:nvSpPr>
        <p:spPr>
          <a:xfrm>
            <a:off x="656845" y="6244132"/>
            <a:ext cx="61576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Narrow"/>
                <a:ea typeface="Arial Narrow"/>
                <a:cs typeface="Arial Narrow"/>
                <a:sym typeface="Arial Narrow"/>
              </a:rPr>
              <a:t>Make a strong password, then submit. You’re now taken to dashboard.</a:t>
            </a:r>
            <a:endParaRPr sz="1800">
              <a:solidFill>
                <a:schemeClr val="dk1"/>
              </a:solidFill>
              <a:latin typeface="Arial Narrow"/>
              <a:ea typeface="Arial Narrow"/>
              <a:cs typeface="Arial Narrow"/>
              <a:sym typeface="Arial Narro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89"/>
        <p:cNvGrpSpPr/>
        <p:nvPr/>
      </p:nvGrpSpPr>
      <p:grpSpPr>
        <a:xfrm>
          <a:off x="0" y="0"/>
          <a:ext cx="0" cy="0"/>
          <a:chOff x="0" y="0"/>
          <a:chExt cx="0" cy="0"/>
        </a:xfrm>
      </p:grpSpPr>
      <p:sp>
        <p:nvSpPr>
          <p:cNvPr id="390" name="Google Shape;390;p25"/>
          <p:cNvSpPr txBox="1"/>
          <p:nvPr/>
        </p:nvSpPr>
        <p:spPr>
          <a:xfrm>
            <a:off x="1373668" y="675499"/>
            <a:ext cx="9637575" cy="56323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Algerian"/>
                <a:ea typeface="Algerian"/>
                <a:cs typeface="Algerian"/>
                <a:sym typeface="Algerian"/>
              </a:rPr>
              <a:t>Recurring Login</a:t>
            </a:r>
            <a:endParaRPr sz="5400">
              <a:solidFill>
                <a:schemeClr val="dk1"/>
              </a:solidFill>
              <a:latin typeface="Algerian"/>
              <a:ea typeface="Algerian"/>
              <a:cs typeface="Algerian"/>
              <a:sym typeface="Algerian"/>
            </a:endParaRPr>
          </a:p>
          <a:p>
            <a:pPr marL="0" marR="0" lvl="0" indent="0" algn="l" rtl="0">
              <a:spcBef>
                <a:spcPts val="0"/>
              </a:spcBef>
              <a:spcAft>
                <a:spcPts val="0"/>
              </a:spcAft>
              <a:buNone/>
            </a:pPr>
            <a:endParaRPr sz="4800" u="sng">
              <a:solidFill>
                <a:schemeClr val="dk1"/>
              </a:solidFill>
              <a:latin typeface="Algerian"/>
              <a:ea typeface="Algerian"/>
              <a:cs typeface="Algerian"/>
              <a:sym typeface="Algerian"/>
            </a:endParaRPr>
          </a:p>
          <a:p>
            <a:pPr marL="742950" marR="0" lvl="0" indent="-742950" algn="l" rtl="0">
              <a:lnSpc>
                <a:spcPct val="150000"/>
              </a:lnSpc>
              <a:spcBef>
                <a:spcPts val="0"/>
              </a:spcBef>
              <a:spcAft>
                <a:spcPts val="0"/>
              </a:spcAft>
              <a:buClr>
                <a:schemeClr val="dk1"/>
              </a:buClr>
              <a:buSzPts val="2000"/>
              <a:buFont typeface="Calibri"/>
              <a:buAutoNum type="arabicPeriod"/>
            </a:pPr>
            <a:r>
              <a:rPr lang="en-US" sz="2000">
                <a:solidFill>
                  <a:schemeClr val="dk1"/>
                </a:solidFill>
                <a:latin typeface="Arial"/>
                <a:ea typeface="Arial"/>
                <a:cs typeface="Arial"/>
                <a:sym typeface="Arial"/>
              </a:rPr>
              <a:t>Visit the MTN application on “ojtsecontrol01.mtn.com.ng</a:t>
            </a:r>
            <a:endParaRPr sz="2000">
              <a:solidFill>
                <a:schemeClr val="dk1"/>
              </a:solidFill>
              <a:latin typeface="Arial"/>
              <a:ea typeface="Arial"/>
              <a:cs typeface="Arial"/>
              <a:sym typeface="Arial"/>
            </a:endParaRPr>
          </a:p>
          <a:p>
            <a:pPr marL="742950" marR="0" lvl="0" indent="-742950" algn="l" rtl="0">
              <a:lnSpc>
                <a:spcPct val="150000"/>
              </a:lnSpc>
              <a:spcBef>
                <a:spcPts val="0"/>
              </a:spcBef>
              <a:spcAft>
                <a:spcPts val="0"/>
              </a:spcAft>
              <a:buClr>
                <a:schemeClr val="dk1"/>
              </a:buClr>
              <a:buSzPts val="2000"/>
              <a:buFont typeface="Calibri"/>
              <a:buAutoNum type="arabicPeriod"/>
            </a:pPr>
            <a:r>
              <a:rPr lang="en-US" sz="2000">
                <a:solidFill>
                  <a:schemeClr val="dk1"/>
                </a:solidFill>
                <a:latin typeface="Arial"/>
                <a:ea typeface="Arial"/>
                <a:cs typeface="Arial"/>
                <a:sym typeface="Arial"/>
              </a:rPr>
              <a:t>Enter your correct user credentials, you will receive a token in your email.</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Note: Your username is your email address. Also, if your user account has</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been created, you will find your login details in your email. </a:t>
            </a:r>
            <a:endParaRPr/>
          </a:p>
          <a:p>
            <a:pPr marL="742950" marR="0" lvl="0" indent="-742950" algn="l" rtl="0">
              <a:lnSpc>
                <a:spcPct val="150000"/>
              </a:lnSpc>
              <a:spcBef>
                <a:spcPts val="0"/>
              </a:spcBef>
              <a:spcAft>
                <a:spcPts val="0"/>
              </a:spcAft>
              <a:buClr>
                <a:schemeClr val="dk1"/>
              </a:buClr>
              <a:buSzPts val="2000"/>
              <a:buFont typeface="Calibri"/>
              <a:buAutoNum type="arabicPeriod" startAt="3"/>
            </a:pPr>
            <a:r>
              <a:rPr lang="en-US" sz="2000">
                <a:solidFill>
                  <a:schemeClr val="dk1"/>
                </a:solidFill>
                <a:latin typeface="Arial"/>
                <a:ea typeface="Arial"/>
                <a:cs typeface="Arial"/>
                <a:sym typeface="Arial"/>
              </a:rPr>
              <a:t>Enter the token you received in the six boxes provided, you will be redirected</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to a screen where you change your password.</a:t>
            </a:r>
            <a:endParaRPr sz="2000">
              <a:solidFill>
                <a:schemeClr val="dk1"/>
              </a:solidFill>
              <a:latin typeface="Arial"/>
              <a:ea typeface="Arial"/>
              <a:cs typeface="Arial"/>
              <a:sym typeface="Arial"/>
            </a:endParaRPr>
          </a:p>
          <a:p>
            <a:pPr marL="742950" marR="0" lvl="0" indent="-742950" algn="l" rtl="0">
              <a:lnSpc>
                <a:spcPct val="150000"/>
              </a:lnSpc>
              <a:spcBef>
                <a:spcPts val="0"/>
              </a:spcBef>
              <a:spcAft>
                <a:spcPts val="0"/>
              </a:spcAft>
              <a:buClr>
                <a:schemeClr val="dk1"/>
              </a:buClr>
              <a:buSzPts val="2000"/>
              <a:buFont typeface="Calibri"/>
              <a:buAutoNum type="arabicPeriod" startAt="4"/>
            </a:pPr>
            <a:r>
              <a:rPr lang="en-US" sz="2000">
                <a:solidFill>
                  <a:schemeClr val="dk1"/>
                </a:solidFill>
                <a:latin typeface="Arial"/>
                <a:ea typeface="Arial"/>
                <a:cs typeface="Arial"/>
                <a:sym typeface="Arial"/>
              </a:rPr>
              <a:t>Enter a password of your choice and submit.</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Voila, you’re in.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9"/>
        <p:cNvGrpSpPr/>
        <p:nvPr/>
      </p:nvGrpSpPr>
      <p:grpSpPr>
        <a:xfrm>
          <a:off x="0" y="0"/>
          <a:ext cx="0" cy="0"/>
          <a:chOff x="0" y="0"/>
          <a:chExt cx="0" cy="0"/>
        </a:xfrm>
      </p:grpSpPr>
      <p:cxnSp>
        <p:nvCxnSpPr>
          <p:cNvPr id="360" name="Google Shape;360;p22"/>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61" name="Google Shape;361;p22"/>
          <p:cNvSpPr txBox="1"/>
          <p:nvPr/>
        </p:nvSpPr>
        <p:spPr>
          <a:xfrm>
            <a:off x="8866410" y="6249374"/>
            <a:ext cx="302079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1800" dirty="0">
              <a:solidFill>
                <a:schemeClr val="dk1"/>
              </a:solidFill>
              <a:latin typeface="Arial"/>
              <a:ea typeface="Arial"/>
              <a:cs typeface="Arial"/>
              <a:sym typeface="Arial"/>
            </a:endParaRPr>
          </a:p>
        </p:txBody>
      </p:sp>
      <p:pic>
        <p:nvPicPr>
          <p:cNvPr id="362" name="Google Shape;362;p22"/>
          <p:cNvPicPr preferRelativeResize="0"/>
          <p:nvPr/>
        </p:nvPicPr>
        <p:blipFill rotWithShape="1">
          <a:blip r:embed="rId4">
            <a:alphaModFix/>
          </a:blip>
          <a:srcRect/>
          <a:stretch/>
        </p:blipFill>
        <p:spPr>
          <a:xfrm>
            <a:off x="721164" y="678425"/>
            <a:ext cx="10798629" cy="5395803"/>
          </a:xfrm>
          <a:prstGeom prst="rect">
            <a:avLst/>
          </a:prstGeom>
          <a:noFill/>
          <a:ln>
            <a:noFill/>
          </a:ln>
        </p:spPr>
      </p:pic>
      <p:sp>
        <p:nvSpPr>
          <p:cNvPr id="363" name="Google Shape;363;p22"/>
          <p:cNvSpPr txBox="1"/>
          <p:nvPr/>
        </p:nvSpPr>
        <p:spPr>
          <a:xfrm>
            <a:off x="615504" y="29997"/>
            <a:ext cx="939864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Recurring Login </a:t>
            </a:r>
            <a:r>
              <a:rPr lang="en-US" sz="2800" dirty="0">
                <a:solidFill>
                  <a:schemeClr val="dk1"/>
                </a:solidFill>
                <a:latin typeface="Arial"/>
                <a:ea typeface="Arial"/>
                <a:cs typeface="Arial"/>
                <a:sym typeface="Arial"/>
              </a:rPr>
              <a:t>&gt; 1 &gt; “Open app and enter details” </a:t>
            </a:r>
            <a:endParaRPr sz="2800" dirty="0">
              <a:solidFill>
                <a:schemeClr val="dk1"/>
              </a:solidFill>
              <a:latin typeface="Arial"/>
              <a:ea typeface="Arial"/>
              <a:cs typeface="Arial"/>
              <a:sym typeface="Arial"/>
            </a:endParaRPr>
          </a:p>
        </p:txBody>
      </p:sp>
      <p:sp>
        <p:nvSpPr>
          <p:cNvPr id="364" name="Google Shape;364;p22"/>
          <p:cNvSpPr/>
          <p:nvPr/>
        </p:nvSpPr>
        <p:spPr>
          <a:xfrm>
            <a:off x="656845" y="6244132"/>
            <a:ext cx="428675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Narrow"/>
                <a:ea typeface="Arial Narrow"/>
                <a:cs typeface="Arial Narrow"/>
                <a:sym typeface="Arial Narrow"/>
              </a:rPr>
              <a:t>After submitting, check your email for token sent.</a:t>
            </a:r>
            <a:endParaRPr sz="1800">
              <a:solidFill>
                <a:schemeClr val="dk1"/>
              </a:solidFill>
              <a:latin typeface="Arial Narrow"/>
              <a:ea typeface="Arial Narrow"/>
              <a:cs typeface="Arial Narrow"/>
              <a:sym typeface="Arial Narrow"/>
            </a:endParaRPr>
          </a:p>
        </p:txBody>
      </p:sp>
    </p:spTree>
    <p:extLst>
      <p:ext uri="{BB962C8B-B14F-4D97-AF65-F5344CB8AC3E}">
        <p14:creationId xmlns:p14="http://schemas.microsoft.com/office/powerpoint/2010/main" val="3151785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rotWithShape="1">
          <a:blip r:embed="rId4">
            <a:alphaModFix/>
          </a:blip>
          <a:srcRect/>
          <a:stretch/>
        </p:blipFill>
        <p:spPr>
          <a:xfrm>
            <a:off x="763777" y="678425"/>
            <a:ext cx="9592538" cy="5395803"/>
          </a:xfrm>
          <a:prstGeom prst="rect">
            <a:avLst/>
          </a:prstGeom>
          <a:noFill/>
          <a:ln>
            <a:noFill/>
          </a:ln>
        </p:spPr>
      </p:pic>
      <p:sp>
        <p:nvSpPr>
          <p:cNvPr id="373" name="Google Shape;373;p23"/>
          <p:cNvSpPr txBox="1"/>
          <p:nvPr/>
        </p:nvSpPr>
        <p:spPr>
          <a:xfrm>
            <a:off x="644989" y="29997"/>
            <a:ext cx="638998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Recurring Login </a:t>
            </a:r>
            <a:r>
              <a:rPr lang="en-US" sz="2800" dirty="0">
                <a:solidFill>
                  <a:schemeClr val="dk1"/>
                </a:solidFill>
                <a:latin typeface="Arial"/>
                <a:ea typeface="Arial"/>
                <a:cs typeface="Arial"/>
                <a:sym typeface="Arial"/>
              </a:rPr>
              <a:t>&gt; 2 &gt; “Enter token” </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Narrow"/>
                <a:ea typeface="Arial Narrow"/>
                <a:cs typeface="Arial Narrow"/>
                <a:sym typeface="Arial Narrow"/>
              </a:rPr>
              <a:t>You will be redirected </a:t>
            </a:r>
            <a:r>
              <a:rPr lang="en-US" sz="1800" dirty="0" smtClean="0">
                <a:solidFill>
                  <a:schemeClr val="dk1"/>
                </a:solidFill>
                <a:latin typeface="Arial Narrow"/>
                <a:ea typeface="Arial Narrow"/>
                <a:cs typeface="Arial Narrow"/>
                <a:sym typeface="Arial Narrow"/>
              </a:rPr>
              <a:t>to your dashboard</a:t>
            </a:r>
            <a:endParaRPr sz="1800" dirty="0">
              <a:solidFill>
                <a:schemeClr val="dk1"/>
              </a:solidFill>
              <a:latin typeface="Arial Narrow"/>
              <a:ea typeface="Arial Narrow"/>
              <a:cs typeface="Arial Narrow"/>
              <a:sym typeface="Arial Narrow"/>
            </a:endParaRPr>
          </a:p>
        </p:txBody>
      </p:sp>
    </p:spTree>
    <p:extLst>
      <p:ext uri="{BB962C8B-B14F-4D97-AF65-F5344CB8AC3E}">
        <p14:creationId xmlns:p14="http://schemas.microsoft.com/office/powerpoint/2010/main" val="493173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7" y="678425"/>
            <a:ext cx="9592538" cy="5395802"/>
          </a:xfrm>
          <a:prstGeom prst="rect">
            <a:avLst/>
          </a:prstGeom>
          <a:noFill/>
          <a:ln>
            <a:noFill/>
          </a:ln>
        </p:spPr>
      </p:pic>
      <p:sp>
        <p:nvSpPr>
          <p:cNvPr id="373" name="Google Shape;373;p23"/>
          <p:cNvSpPr txBox="1"/>
          <p:nvPr/>
        </p:nvSpPr>
        <p:spPr>
          <a:xfrm>
            <a:off x="644988" y="29997"/>
            <a:ext cx="92610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Recurring Login </a:t>
            </a:r>
            <a:r>
              <a:rPr lang="en-US" sz="2800" dirty="0">
                <a:solidFill>
                  <a:schemeClr val="dk1"/>
                </a:solidFill>
                <a:latin typeface="Arial"/>
                <a:ea typeface="Arial"/>
                <a:cs typeface="Arial"/>
                <a:sym typeface="Arial"/>
              </a:rPr>
              <a:t>&gt; </a:t>
            </a:r>
            <a:r>
              <a:rPr lang="en-US" sz="2800" dirty="0" smtClean="0">
                <a:solidFill>
                  <a:schemeClr val="dk1"/>
                </a:solidFill>
                <a:latin typeface="Arial"/>
                <a:ea typeface="Arial"/>
                <a:cs typeface="Arial"/>
                <a:sym typeface="Arial"/>
              </a:rPr>
              <a:t>3 </a:t>
            </a:r>
            <a:r>
              <a:rPr lang="en-US" sz="2800" dirty="0">
                <a:solidFill>
                  <a:schemeClr val="dk1"/>
                </a:solidFill>
                <a:latin typeface="Arial"/>
                <a:ea typeface="Arial"/>
                <a:cs typeface="Arial"/>
                <a:sym typeface="Arial"/>
              </a:rPr>
              <a:t>&gt; </a:t>
            </a:r>
            <a:r>
              <a:rPr lang="en-US" sz="2800" dirty="0" smtClean="0">
                <a:solidFill>
                  <a:schemeClr val="dk1"/>
                </a:solidFill>
                <a:latin typeface="Arial"/>
                <a:ea typeface="Arial"/>
                <a:cs typeface="Arial"/>
                <a:sym typeface="Arial"/>
              </a:rPr>
              <a:t>“You are shown your dashboard” </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You can find some reports and menus right on your dashboard.</a:t>
            </a:r>
            <a:endParaRPr sz="1800" dirty="0">
              <a:solidFill>
                <a:schemeClr val="dk1"/>
              </a:solidFill>
              <a:latin typeface="Arial Narrow"/>
              <a:ea typeface="Arial Narrow"/>
              <a:cs typeface="Arial Narrow"/>
              <a:sym typeface="Arial Narrow"/>
            </a:endParaRPr>
          </a:p>
        </p:txBody>
      </p:sp>
    </p:spTree>
    <p:extLst>
      <p:ext uri="{BB962C8B-B14F-4D97-AF65-F5344CB8AC3E}">
        <p14:creationId xmlns:p14="http://schemas.microsoft.com/office/powerpoint/2010/main" val="828010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6"/>
          <p:cNvSpPr txBox="1"/>
          <p:nvPr/>
        </p:nvSpPr>
        <p:spPr>
          <a:xfrm>
            <a:off x="3686701" y="2490951"/>
            <a:ext cx="4591321"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00688F"/>
                </a:solidFill>
                <a:latin typeface="Calibri"/>
                <a:ea typeface="Calibri"/>
                <a:cs typeface="Calibri"/>
                <a:sym typeface="Calibri"/>
              </a:rPr>
              <a:t>4</a:t>
            </a:r>
            <a:r>
              <a:rPr lang="en-US" sz="4000" dirty="0">
                <a:solidFill>
                  <a:schemeClr val="lt1"/>
                </a:solidFill>
                <a:latin typeface="Calibri"/>
                <a:ea typeface="Calibri"/>
                <a:cs typeface="Calibri"/>
                <a:sym typeface="Calibri"/>
              </a:rPr>
              <a:t>.</a:t>
            </a:r>
            <a:endParaRPr dirty="0"/>
          </a:p>
          <a:p>
            <a:pPr marL="0" marR="0" lvl="0" indent="0" algn="ctr" rtl="0">
              <a:spcBef>
                <a:spcPts val="0"/>
              </a:spcBef>
              <a:spcAft>
                <a:spcPts val="0"/>
              </a:spcAft>
              <a:buNone/>
            </a:pPr>
            <a:r>
              <a:rPr lang="en-US" sz="4000" b="1" dirty="0">
                <a:solidFill>
                  <a:srgbClr val="FFC000"/>
                </a:solidFill>
                <a:latin typeface="Libre Baskerville"/>
                <a:ea typeface="Libre Baskerville"/>
                <a:cs typeface="Libre Baskerville"/>
                <a:sym typeface="Libre Baskerville"/>
              </a:rPr>
              <a:t>System Requirements</a:t>
            </a:r>
            <a:endParaRPr sz="4000" b="1" dirty="0">
              <a:solidFill>
                <a:srgbClr val="FFC000"/>
              </a:solidFill>
              <a:latin typeface="Libre Baskerville"/>
              <a:ea typeface="Libre Baskerville"/>
              <a:cs typeface="Libre Baskerville"/>
              <a:sym typeface="Libre Baskervil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
          <p:cNvSpPr txBox="1"/>
          <p:nvPr/>
        </p:nvSpPr>
        <p:spPr>
          <a:xfrm>
            <a:off x="801278" y="1015922"/>
            <a:ext cx="7501180" cy="5170646"/>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285750" marR="0" lvl="0" indent="-133350" algn="l" rtl="0">
              <a:spcBef>
                <a:spcPts val="0"/>
              </a:spcBef>
              <a:spcAft>
                <a:spcPts val="0"/>
              </a:spcAft>
              <a:buClr>
                <a:schemeClr val="dk1"/>
              </a:buClr>
              <a:buSzPts val="2400"/>
              <a:buFont typeface="Noto Sans Symbols"/>
              <a:buNone/>
            </a:pPr>
            <a:endParaRPr sz="2400" dirty="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400"/>
              <a:buFont typeface="Calibri"/>
              <a:buAutoNum type="arabicPeriod" startAt="4"/>
            </a:pPr>
            <a:r>
              <a:rPr lang="en-US" sz="2400" dirty="0">
                <a:solidFill>
                  <a:schemeClr val="lt1"/>
                </a:solidFill>
                <a:latin typeface="Calibri"/>
                <a:ea typeface="Calibri"/>
                <a:cs typeface="Calibri"/>
                <a:sym typeface="Calibri"/>
              </a:rPr>
              <a:t>System Requirements</a:t>
            </a:r>
            <a:endParaRPr dirty="0"/>
          </a:p>
          <a:p>
            <a:pPr marL="701675" marR="0" lvl="0" indent="-250825" algn="l" rtl="0">
              <a:spcBef>
                <a:spcPts val="0"/>
              </a:spcBef>
              <a:spcAft>
                <a:spcPts val="0"/>
              </a:spcAft>
              <a:buClr>
                <a:schemeClr val="lt1"/>
              </a:buClr>
              <a:buSzPts val="2400"/>
              <a:buFont typeface="Arial"/>
              <a:buChar char="•"/>
            </a:pPr>
            <a:r>
              <a:rPr lang="en-US" sz="2400" dirty="0">
                <a:solidFill>
                  <a:schemeClr val="lt1"/>
                </a:solidFill>
                <a:latin typeface="Calibri"/>
                <a:ea typeface="Calibri"/>
                <a:cs typeface="Calibri"/>
                <a:sym typeface="Calibri"/>
              </a:rPr>
              <a:t>Users</a:t>
            </a:r>
            <a:endParaRPr dirty="0"/>
          </a:p>
          <a:p>
            <a:pPr marL="1081088" marR="0" lvl="0" indent="-360363" algn="l" rtl="0">
              <a:spcBef>
                <a:spcPts val="0"/>
              </a:spcBef>
              <a:spcAft>
                <a:spcPts val="0"/>
              </a:spcAft>
              <a:buClr>
                <a:schemeClr val="lt1"/>
              </a:buClr>
              <a:buSzPts val="2400"/>
              <a:buFont typeface="Courier New"/>
              <a:buChar char="o"/>
            </a:pPr>
            <a:r>
              <a:rPr lang="en-US" sz="2400" u="sng" dirty="0">
                <a:solidFill>
                  <a:schemeClr val="lt1"/>
                </a:solidFill>
                <a:latin typeface="Calibri"/>
                <a:ea typeface="Calibri"/>
                <a:cs typeface="Calibri"/>
                <a:sym typeface="Calibri"/>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Create User</a:t>
            </a:r>
            <a:endParaRPr sz="2400" dirty="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dirty="0">
                <a:solidFill>
                  <a:schemeClr val="lt1"/>
                </a:solidFill>
                <a:latin typeface="Calibri"/>
                <a:ea typeface="Calibri"/>
                <a:cs typeface="Calibri"/>
                <a:sym typeface="Calibri"/>
                <a:hlinkClick r:id="rId4" action="ppaction://hlinksldjump"/>
              </a:rPr>
              <a:t>View all Users</a:t>
            </a:r>
            <a:endParaRPr dirty="0"/>
          </a:p>
          <a:p>
            <a:pPr marL="1063625" marR="0" lvl="0" indent="-342900" algn="l" rtl="0">
              <a:spcBef>
                <a:spcPts val="0"/>
              </a:spcBef>
              <a:spcAft>
                <a:spcPts val="0"/>
              </a:spcAft>
              <a:buClr>
                <a:schemeClr val="lt1"/>
              </a:buClr>
              <a:buSzPts val="2400"/>
              <a:buFont typeface="Courier New"/>
              <a:buChar char="o"/>
            </a:pPr>
            <a:r>
              <a:rPr lang="en-US" sz="2400" dirty="0">
                <a:solidFill>
                  <a:schemeClr val="lt1"/>
                </a:solidFill>
                <a:latin typeface="Calibri"/>
                <a:ea typeface="Calibri"/>
                <a:cs typeface="Calibri"/>
                <a:sym typeface="Calibri"/>
                <a:hlinkClick r:id="rId5" action="ppaction://hlinksldjump"/>
              </a:rPr>
              <a:t>View Single User</a:t>
            </a:r>
            <a:endParaRPr dirty="0"/>
          </a:p>
          <a:p>
            <a:pPr marL="1081088" marR="0" lvl="0" indent="-360363" algn="l" rtl="0">
              <a:spcBef>
                <a:spcPts val="0"/>
              </a:spcBef>
              <a:spcAft>
                <a:spcPts val="0"/>
              </a:spcAft>
              <a:buClr>
                <a:schemeClr val="lt1"/>
              </a:buClr>
              <a:buSzPts val="2400"/>
              <a:buFont typeface="Courier New"/>
              <a:buChar char="o"/>
            </a:pPr>
            <a:r>
              <a:rPr lang="en-US" sz="2400" dirty="0">
                <a:solidFill>
                  <a:schemeClr val="lt1"/>
                </a:solidFill>
                <a:latin typeface="Calibri"/>
                <a:ea typeface="Calibri"/>
                <a:cs typeface="Calibri"/>
                <a:sym typeface="Calibri"/>
              </a:rPr>
              <a:t>Edit User’s Detail</a:t>
            </a:r>
            <a:endParaRPr dirty="0"/>
          </a:p>
          <a:p>
            <a:pPr marL="1081088" marR="0" lvl="0" indent="-207962" algn="l" rtl="0">
              <a:spcBef>
                <a:spcPts val="0"/>
              </a:spcBef>
              <a:spcAft>
                <a:spcPts val="0"/>
              </a:spcAft>
              <a:buClr>
                <a:schemeClr val="dk1"/>
              </a:buClr>
              <a:buSzPts val="2400"/>
              <a:buFont typeface="Courier New"/>
              <a:buNone/>
            </a:pPr>
            <a:endParaRPr sz="2400" dirty="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dirty="0">
                <a:solidFill>
                  <a:schemeClr val="lt1"/>
                </a:solidFill>
                <a:latin typeface="Calibri"/>
                <a:ea typeface="Calibri"/>
                <a:cs typeface="Calibri"/>
                <a:sym typeface="Calibri"/>
              </a:rPr>
              <a:t>Shift</a:t>
            </a:r>
            <a:endParaRPr sz="2400" dirty="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dirty="0">
                <a:solidFill>
                  <a:schemeClr val="lt1"/>
                </a:solidFill>
                <a:latin typeface="Calibri"/>
                <a:ea typeface="Calibri"/>
                <a:cs typeface="Calibri"/>
                <a:sym typeface="Calibri"/>
              </a:rPr>
              <a:t>Move security staff to shift</a:t>
            </a:r>
            <a:endParaRPr sz="2400" dirty="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dirty="0">
                <a:solidFill>
                  <a:schemeClr val="lt1"/>
                </a:solidFill>
                <a:latin typeface="Calibri"/>
                <a:ea typeface="Calibri"/>
                <a:cs typeface="Calibri"/>
                <a:sym typeface="Calibri"/>
              </a:rPr>
              <a:t>View staff in shift</a:t>
            </a:r>
            <a:endParaRPr dirty="0"/>
          </a:p>
          <a:p>
            <a:pPr marL="720725" marR="0" lvl="0" indent="0" algn="l" rtl="0">
              <a:spcBef>
                <a:spcPts val="0"/>
              </a:spcBef>
              <a:spcAft>
                <a:spcPts val="0"/>
              </a:spcAft>
              <a:buNone/>
            </a:pPr>
            <a:r>
              <a:rPr lang="en-US" sz="1800" dirty="0">
                <a:solidFill>
                  <a:schemeClr val="lt1"/>
                </a:solidFill>
                <a:latin typeface="Calibri"/>
                <a:ea typeface="Calibri"/>
                <a:cs typeface="Calibri"/>
                <a:sym typeface="Calibri"/>
              </a:rPr>
              <a:t>Note: To change a staff shift, simply move the staff to a new shift.</a:t>
            </a:r>
            <a:endParaRPr sz="1800" dirty="0">
              <a:solidFill>
                <a:schemeClr val="lt1"/>
              </a:solidFill>
              <a:latin typeface="Calibri"/>
              <a:ea typeface="Calibri"/>
              <a:cs typeface="Calibri"/>
              <a:sym typeface="Calibri"/>
            </a:endParaRPr>
          </a:p>
          <a:p>
            <a:pPr marL="1081088" marR="0" lvl="0" indent="-207962" algn="l" rtl="0">
              <a:spcBef>
                <a:spcPts val="0"/>
              </a:spcBef>
              <a:spcAft>
                <a:spcPts val="0"/>
              </a:spcAft>
              <a:buClr>
                <a:schemeClr val="dk1"/>
              </a:buClr>
              <a:buSzPts val="2400"/>
              <a:buFont typeface="Courier New"/>
              <a:buNone/>
            </a:pPr>
            <a:endParaRPr sz="2400" dirty="0">
              <a:solidFill>
                <a:schemeClr val="lt1"/>
              </a:solidFill>
              <a:latin typeface="Calibri"/>
              <a:ea typeface="Calibri"/>
              <a:cs typeface="Calibri"/>
              <a:sym typeface="Calibri"/>
            </a:endParaRPr>
          </a:p>
          <a:p>
            <a:pPr marL="536575" marR="0" lvl="0" indent="-98425" algn="l" rtl="0">
              <a:spcBef>
                <a:spcPts val="0"/>
              </a:spcBef>
              <a:spcAft>
                <a:spcPts val="0"/>
              </a:spcAft>
              <a:buClr>
                <a:schemeClr val="dk1"/>
              </a:buClr>
              <a:buSzPts val="2400"/>
              <a:buFont typeface="Arial"/>
              <a:buNone/>
            </a:pPr>
            <a:endParaRPr sz="2400" dirty="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47"/>
        <p:cNvGrpSpPr/>
        <p:nvPr/>
      </p:nvGrpSpPr>
      <p:grpSpPr>
        <a:xfrm>
          <a:off x="0" y="0"/>
          <a:ext cx="0" cy="0"/>
          <a:chOff x="0" y="0"/>
          <a:chExt cx="0" cy="0"/>
        </a:xfrm>
      </p:grpSpPr>
      <p:sp>
        <p:nvSpPr>
          <p:cNvPr id="348" name="Google Shape;348;p20"/>
          <p:cNvSpPr txBox="1"/>
          <p:nvPr/>
        </p:nvSpPr>
        <p:spPr>
          <a:xfrm>
            <a:off x="1012990" y="789127"/>
            <a:ext cx="9480840" cy="50782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u="sng" dirty="0" smtClean="0">
                <a:solidFill>
                  <a:schemeClr val="dk1"/>
                </a:solidFill>
                <a:latin typeface="Algerian"/>
                <a:ea typeface="Algerian"/>
                <a:cs typeface="Algerian"/>
                <a:sym typeface="Algerian"/>
              </a:rPr>
              <a:t>Create User</a:t>
            </a:r>
            <a:endParaRPr dirty="0"/>
          </a:p>
          <a:p>
            <a:pPr marL="0" marR="0" lvl="0" indent="0" algn="l" rtl="0">
              <a:spcBef>
                <a:spcPts val="0"/>
              </a:spcBef>
              <a:spcAft>
                <a:spcPts val="0"/>
              </a:spcAft>
              <a:buNone/>
            </a:pPr>
            <a:endParaRPr sz="5400" u="sng" dirty="0">
              <a:solidFill>
                <a:schemeClr val="dk1"/>
              </a:solidFill>
              <a:latin typeface="Algerian"/>
              <a:ea typeface="Algerian"/>
              <a:cs typeface="Algerian"/>
              <a:sym typeface="Algerian"/>
            </a:endParaRPr>
          </a:p>
          <a:p>
            <a:pPr marL="0" marR="0" lvl="0" indent="0" algn="l" rtl="0">
              <a:spcBef>
                <a:spcPts val="0"/>
              </a:spcBef>
              <a:spcAft>
                <a:spcPts val="0"/>
              </a:spcAft>
              <a:buNone/>
            </a:pPr>
            <a:r>
              <a:rPr lang="en-US" sz="2400" dirty="0" smtClean="0">
                <a:solidFill>
                  <a:schemeClr val="dk1"/>
                </a:solidFill>
                <a:latin typeface="Arial"/>
                <a:ea typeface="Arial"/>
                <a:cs typeface="Arial"/>
                <a:sym typeface="Arial"/>
              </a:rPr>
              <a:t>To be able to access the resources on the system or to be qualified to be assigned tasks on the system, one needs a user credential.</a:t>
            </a:r>
          </a:p>
          <a:p>
            <a:pPr marL="0" marR="0" lvl="0" indent="0" algn="l" rtl="0">
              <a:spcBef>
                <a:spcPts val="0"/>
              </a:spcBef>
              <a:spcAft>
                <a:spcPts val="0"/>
              </a:spcAft>
              <a:buNone/>
            </a:pPr>
            <a:endParaRPr lang="en-US" sz="2400" dirty="0">
              <a:solidFill>
                <a:schemeClr val="dk1"/>
              </a:solidFill>
            </a:endParaRPr>
          </a:p>
          <a:p>
            <a:pPr marL="0" marR="0" lvl="0" indent="0" algn="l" rtl="0">
              <a:spcBef>
                <a:spcPts val="0"/>
              </a:spcBef>
              <a:spcAft>
                <a:spcPts val="0"/>
              </a:spcAft>
              <a:buNone/>
            </a:pPr>
            <a:r>
              <a:rPr lang="en-US" sz="2400" dirty="0" smtClean="0">
                <a:solidFill>
                  <a:schemeClr val="dk1"/>
                </a:solidFill>
              </a:rPr>
              <a:t>Creating a new user credential is a sole function of the application administrator.</a:t>
            </a:r>
          </a:p>
          <a:p>
            <a:pPr marL="0" marR="0" lvl="0" indent="0" algn="l" rtl="0">
              <a:spcBef>
                <a:spcPts val="0"/>
              </a:spcBef>
              <a:spcAft>
                <a:spcPts val="0"/>
              </a:spcAft>
              <a:buNone/>
            </a:pPr>
            <a:endParaRPr lang="en-US" sz="2400" dirty="0">
              <a:solidFill>
                <a:schemeClr val="dk1"/>
              </a:solidFill>
            </a:endParaRPr>
          </a:p>
          <a:p>
            <a:pPr marL="0" marR="0" lvl="0" indent="0" algn="l" rtl="0">
              <a:spcBef>
                <a:spcPts val="0"/>
              </a:spcBef>
              <a:spcAft>
                <a:spcPts val="0"/>
              </a:spcAft>
              <a:buNone/>
            </a:pPr>
            <a:r>
              <a:rPr lang="en-US" sz="2400" dirty="0" smtClean="0">
                <a:solidFill>
                  <a:schemeClr val="dk1"/>
                </a:solidFill>
              </a:rPr>
              <a:t>For the time being, anyone who must be a user on the system needs to have his/her information already stored in the MTN active directory.</a:t>
            </a:r>
            <a:endParaRPr dirty="0"/>
          </a:p>
        </p:txBody>
      </p:sp>
      <p:pic>
        <p:nvPicPr>
          <p:cNvPr id="3" name="Google Shape;404;p27"/>
          <p:cNvPicPr preferRelativeResize="0"/>
          <p:nvPr/>
        </p:nvPicPr>
        <p:blipFill rotWithShape="1">
          <a:blip r:embed="rId3">
            <a:alphaModFix/>
          </a:blip>
          <a:srcRect/>
          <a:stretch/>
        </p:blipFill>
        <p:spPr>
          <a:xfrm>
            <a:off x="10493829" y="4909457"/>
            <a:ext cx="1698171" cy="950976"/>
          </a:xfrm>
          <a:prstGeom prst="rect">
            <a:avLst/>
          </a:prstGeom>
          <a:noFill/>
          <a:ln>
            <a:noFill/>
          </a:ln>
        </p:spPr>
      </p:pic>
    </p:spTree>
    <p:extLst>
      <p:ext uri="{BB962C8B-B14F-4D97-AF65-F5344CB8AC3E}">
        <p14:creationId xmlns:p14="http://schemas.microsoft.com/office/powerpoint/2010/main" val="3089900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3"/>
        <p:cNvGrpSpPr/>
        <p:nvPr/>
      </p:nvGrpSpPr>
      <p:grpSpPr>
        <a:xfrm>
          <a:off x="0" y="0"/>
          <a:ext cx="0" cy="0"/>
          <a:chOff x="0" y="0"/>
          <a:chExt cx="0" cy="0"/>
        </a:xfrm>
      </p:grpSpPr>
      <p:sp>
        <p:nvSpPr>
          <p:cNvPr id="354" name="Google Shape;354;p21"/>
          <p:cNvSpPr txBox="1"/>
          <p:nvPr/>
        </p:nvSpPr>
        <p:spPr>
          <a:xfrm>
            <a:off x="1373668" y="675499"/>
            <a:ext cx="9637575" cy="41549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smtClean="0">
                <a:solidFill>
                  <a:schemeClr val="dk1"/>
                </a:solidFill>
                <a:latin typeface="Algerian"/>
                <a:ea typeface="Algerian"/>
                <a:cs typeface="Algerian"/>
                <a:sym typeface="Algerian"/>
              </a:rPr>
              <a:t>Create User Steps</a:t>
            </a:r>
            <a:endParaRPr dirty="0"/>
          </a:p>
          <a:p>
            <a:pPr marL="0" marR="0" lvl="0" indent="0" algn="l" rtl="0">
              <a:spcBef>
                <a:spcPts val="0"/>
              </a:spcBef>
              <a:spcAft>
                <a:spcPts val="0"/>
              </a:spcAft>
              <a:buNone/>
            </a:pPr>
            <a:endParaRPr sz="4800" u="sng" dirty="0">
              <a:solidFill>
                <a:schemeClr val="dk1"/>
              </a:solidFill>
              <a:latin typeface="Algerian"/>
              <a:ea typeface="Algerian"/>
              <a:cs typeface="Algerian"/>
              <a:sym typeface="Algerian"/>
            </a:endParaRPr>
          </a:p>
          <a:p>
            <a:pPr marL="742950" indent="-742950">
              <a:lnSpc>
                <a:spcPct val="150000"/>
              </a:lnSpc>
              <a:buClr>
                <a:schemeClr val="dk1"/>
              </a:buClr>
              <a:buSzPts val="2000"/>
              <a:buFont typeface="Calibri"/>
              <a:buAutoNum type="arabicPeriod"/>
            </a:pPr>
            <a:r>
              <a:rPr lang="en-US" sz="2000" dirty="0" smtClean="0">
                <a:solidFill>
                  <a:schemeClr val="dk1"/>
                </a:solidFill>
                <a:latin typeface="Arial"/>
                <a:ea typeface="Arial"/>
                <a:cs typeface="Arial"/>
                <a:sym typeface="Arial"/>
              </a:rPr>
              <a:t>Locate “user” on the </a:t>
            </a:r>
            <a:r>
              <a:rPr lang="en-US" sz="2000" dirty="0">
                <a:solidFill>
                  <a:schemeClr val="dk1"/>
                </a:solidFill>
              </a:rPr>
              <a:t>menu panel and </a:t>
            </a:r>
            <a:r>
              <a:rPr lang="en-US" sz="2000" dirty="0" smtClean="0">
                <a:solidFill>
                  <a:schemeClr val="dk1"/>
                </a:solidFill>
              </a:rPr>
              <a:t>click </a:t>
            </a:r>
            <a:r>
              <a:rPr lang="en-US" sz="2000" dirty="0">
                <a:solidFill>
                  <a:schemeClr val="dk1"/>
                </a:solidFill>
              </a:rPr>
              <a:t>on “Add </a:t>
            </a:r>
            <a:r>
              <a:rPr lang="en-US" sz="2000" dirty="0" smtClean="0">
                <a:solidFill>
                  <a:schemeClr val="dk1"/>
                </a:solidFill>
              </a:rPr>
              <a:t>User”</a:t>
            </a:r>
            <a:endParaRPr lang="en-US" sz="2000" dirty="0">
              <a:solidFill>
                <a:schemeClr val="dk1"/>
              </a:solidFill>
            </a:endParaRPr>
          </a:p>
          <a:p>
            <a:pPr marL="742950" indent="-742950">
              <a:lnSpc>
                <a:spcPct val="150000"/>
              </a:lnSpc>
              <a:buClr>
                <a:schemeClr val="dk1"/>
              </a:buClr>
              <a:buSzPts val="2000"/>
              <a:buFont typeface="Calibri"/>
              <a:buAutoNum type="arabicPeriod"/>
            </a:pPr>
            <a:r>
              <a:rPr lang="en-US" sz="2000" dirty="0" smtClean="0">
                <a:solidFill>
                  <a:schemeClr val="dk1"/>
                </a:solidFill>
                <a:latin typeface="Arial"/>
                <a:ea typeface="Arial"/>
                <a:cs typeface="Arial"/>
                <a:sym typeface="Arial"/>
              </a:rPr>
              <a:t>Fill the form that shows up. </a:t>
            </a:r>
            <a:endParaRPr dirty="0"/>
          </a:p>
          <a:p>
            <a:pPr marL="0" marR="0" lvl="0" indent="0" algn="l" rtl="0">
              <a:spcBef>
                <a:spcPts val="0"/>
              </a:spcBef>
              <a:spcAft>
                <a:spcPts val="0"/>
              </a:spcAft>
              <a:buNone/>
            </a:pPr>
            <a:endParaRPr sz="2400" dirty="0">
              <a:solidFill>
                <a:schemeClr val="dk1"/>
              </a:solidFill>
              <a:latin typeface="Arial"/>
              <a:ea typeface="Arial"/>
              <a:cs typeface="Arial"/>
              <a:sym typeface="Arial"/>
            </a:endParaRPr>
          </a:p>
          <a:p>
            <a:pPr marL="0" marR="0" lvl="0" indent="0" algn="l" rtl="0">
              <a:spcBef>
                <a:spcPts val="0"/>
              </a:spcBef>
              <a:spcAft>
                <a:spcPts val="0"/>
              </a:spcAft>
              <a:buNone/>
            </a:pPr>
            <a:r>
              <a:rPr lang="en-US" sz="2400" dirty="0" smtClean="0">
                <a:solidFill>
                  <a:schemeClr val="dk1"/>
                </a:solidFill>
                <a:latin typeface="Arial"/>
                <a:ea typeface="Arial"/>
                <a:cs typeface="Arial"/>
                <a:sym typeface="Arial"/>
              </a:rPr>
              <a:t>Note: There are some fields that are mandatory, and these are;</a:t>
            </a:r>
          </a:p>
          <a:p>
            <a:pPr marL="400050" marR="0" lvl="0" indent="-400050" algn="l" rtl="0">
              <a:spcBef>
                <a:spcPts val="0"/>
              </a:spcBef>
              <a:spcAft>
                <a:spcPts val="0"/>
              </a:spcAft>
              <a:buAutoNum type="romanLcPeriod"/>
            </a:pPr>
            <a:r>
              <a:rPr lang="en-US" sz="1800" dirty="0" smtClean="0">
                <a:solidFill>
                  <a:schemeClr val="dk1"/>
                </a:solidFill>
              </a:rPr>
              <a:t>Region</a:t>
            </a:r>
          </a:p>
          <a:p>
            <a:pPr marL="400050" marR="0" lvl="0" indent="-400050" algn="l" rtl="0">
              <a:spcBef>
                <a:spcPts val="0"/>
              </a:spcBef>
              <a:spcAft>
                <a:spcPts val="0"/>
              </a:spcAft>
              <a:buAutoNum type="romanLcPeriod"/>
            </a:pPr>
            <a:r>
              <a:rPr lang="en-US" sz="1800" dirty="0" smtClean="0">
                <a:solidFill>
                  <a:schemeClr val="dk1"/>
                </a:solidFill>
              </a:rPr>
              <a:t>Password</a:t>
            </a:r>
          </a:p>
          <a:p>
            <a:pPr marL="400050" marR="0" lvl="0" indent="-400050" algn="l" rtl="0">
              <a:spcBef>
                <a:spcPts val="0"/>
              </a:spcBef>
              <a:spcAft>
                <a:spcPts val="0"/>
              </a:spcAft>
              <a:buAutoNum type="romanLcPeriod"/>
            </a:pPr>
            <a:r>
              <a:rPr lang="en-US" sz="1800" dirty="0" smtClean="0">
                <a:solidFill>
                  <a:schemeClr val="dk1"/>
                </a:solidFill>
              </a:rPr>
              <a:t>Role</a:t>
            </a:r>
            <a:endParaRPr sz="1100" dirty="0"/>
          </a:p>
        </p:txBody>
      </p:sp>
      <p:pic>
        <p:nvPicPr>
          <p:cNvPr id="3" name="Google Shape;404;p27"/>
          <p:cNvPicPr preferRelativeResize="0"/>
          <p:nvPr/>
        </p:nvPicPr>
        <p:blipFill rotWithShape="1">
          <a:blip r:embed="rId3">
            <a:alphaModFix/>
          </a:blip>
          <a:srcRect/>
          <a:stretch/>
        </p:blipFill>
        <p:spPr>
          <a:xfrm>
            <a:off x="10493829" y="4909457"/>
            <a:ext cx="1698171" cy="950976"/>
          </a:xfrm>
          <a:prstGeom prst="rect">
            <a:avLst/>
          </a:prstGeom>
          <a:noFill/>
          <a:ln>
            <a:noFill/>
          </a:ln>
        </p:spPr>
      </p:pic>
    </p:spTree>
    <p:extLst>
      <p:ext uri="{BB962C8B-B14F-4D97-AF65-F5344CB8AC3E}">
        <p14:creationId xmlns:p14="http://schemas.microsoft.com/office/powerpoint/2010/main" val="3923951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678425"/>
            <a:ext cx="9592536" cy="5395802"/>
          </a:xfrm>
          <a:prstGeom prst="rect">
            <a:avLst/>
          </a:prstGeom>
          <a:noFill/>
          <a:ln>
            <a:noFill/>
          </a:ln>
        </p:spPr>
      </p:pic>
      <p:sp>
        <p:nvSpPr>
          <p:cNvPr id="373" name="Google Shape;373;p23"/>
          <p:cNvSpPr txBox="1"/>
          <p:nvPr/>
        </p:nvSpPr>
        <p:spPr>
          <a:xfrm>
            <a:off x="644988" y="29997"/>
            <a:ext cx="92610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Locate “User” &gt; </a:t>
            </a:r>
            <a:r>
              <a:rPr lang="en-US" sz="2800" dirty="0">
                <a:solidFill>
                  <a:schemeClr val="dk1"/>
                </a:solidFill>
              </a:rPr>
              <a:t>1</a:t>
            </a:r>
            <a:r>
              <a:rPr lang="en-US" sz="2800" dirty="0" smtClean="0">
                <a:solidFill>
                  <a:schemeClr val="dk1"/>
                </a:solidFill>
                <a:latin typeface="Arial"/>
                <a:ea typeface="Arial"/>
                <a:cs typeface="Arial"/>
                <a:sym typeface="Arial"/>
              </a:rPr>
              <a:t> </a:t>
            </a:r>
            <a:r>
              <a:rPr lang="en-US" sz="2800" dirty="0">
                <a:solidFill>
                  <a:schemeClr val="dk1"/>
                </a:solidFill>
                <a:latin typeface="Arial"/>
                <a:ea typeface="Arial"/>
                <a:cs typeface="Arial"/>
                <a:sym typeface="Arial"/>
              </a:rPr>
              <a:t>&gt; </a:t>
            </a:r>
            <a:r>
              <a:rPr lang="en-US" sz="2800" dirty="0" smtClean="0">
                <a:solidFill>
                  <a:schemeClr val="dk1"/>
                </a:solidFill>
                <a:latin typeface="Arial"/>
                <a:ea typeface="Arial"/>
                <a:cs typeface="Arial"/>
                <a:sym typeface="Arial"/>
              </a:rPr>
              <a:t>“User is found in the red circle below” </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Click on “Add User” to proceed.</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
        <p:nvSpPr>
          <p:cNvPr id="2" name="Oval 1"/>
          <p:cNvSpPr/>
          <p:nvPr/>
        </p:nvSpPr>
        <p:spPr>
          <a:xfrm>
            <a:off x="838200" y="3048000"/>
            <a:ext cx="2209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35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678425"/>
            <a:ext cx="9592536" cy="5395801"/>
          </a:xfrm>
          <a:prstGeom prst="rect">
            <a:avLst/>
          </a:prstGeom>
          <a:noFill/>
          <a:ln>
            <a:noFill/>
          </a:ln>
        </p:spPr>
      </p:pic>
      <p:sp>
        <p:nvSpPr>
          <p:cNvPr id="373" name="Google Shape;373;p23"/>
          <p:cNvSpPr txBox="1"/>
          <p:nvPr/>
        </p:nvSpPr>
        <p:spPr>
          <a:xfrm>
            <a:off x="644988" y="29997"/>
            <a:ext cx="9711326"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Fill the form that shows&gt; </a:t>
            </a:r>
            <a:r>
              <a:rPr lang="en-US" sz="2800" dirty="0" smtClean="0">
                <a:solidFill>
                  <a:schemeClr val="dk1"/>
                </a:solidFill>
              </a:rPr>
              <a:t>2</a:t>
            </a:r>
            <a:r>
              <a:rPr lang="en-US" sz="2800" dirty="0" smtClean="0">
                <a:solidFill>
                  <a:schemeClr val="dk1"/>
                </a:solidFill>
                <a:latin typeface="Arial"/>
                <a:ea typeface="Arial"/>
                <a:cs typeface="Arial"/>
                <a:sym typeface="Arial"/>
              </a:rPr>
              <a:t> </a:t>
            </a:r>
            <a:r>
              <a:rPr lang="en-US" sz="2800" dirty="0">
                <a:solidFill>
                  <a:schemeClr val="dk1"/>
                </a:solidFill>
                <a:latin typeface="Arial"/>
                <a:ea typeface="Arial"/>
                <a:cs typeface="Arial"/>
                <a:sym typeface="Arial"/>
              </a:rPr>
              <a:t>&gt; </a:t>
            </a:r>
            <a:r>
              <a:rPr lang="en-US" sz="2800" dirty="0" smtClean="0">
                <a:solidFill>
                  <a:schemeClr val="dk1"/>
                </a:solidFill>
              </a:rPr>
              <a:t>Observe the mandatory fields</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Remember to supply a password that matches the required strength</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Tree>
    <p:extLst>
      <p:ext uri="{BB962C8B-B14F-4D97-AF65-F5344CB8AC3E}">
        <p14:creationId xmlns:p14="http://schemas.microsoft.com/office/powerpoint/2010/main" val="3954802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3"/>
        <p:cNvGrpSpPr/>
        <p:nvPr/>
      </p:nvGrpSpPr>
      <p:grpSpPr>
        <a:xfrm>
          <a:off x="0" y="0"/>
          <a:ext cx="0" cy="0"/>
          <a:chOff x="0" y="0"/>
          <a:chExt cx="0" cy="0"/>
        </a:xfrm>
      </p:grpSpPr>
      <p:sp>
        <p:nvSpPr>
          <p:cNvPr id="354" name="Google Shape;354;p21"/>
          <p:cNvSpPr txBox="1"/>
          <p:nvPr/>
        </p:nvSpPr>
        <p:spPr>
          <a:xfrm>
            <a:off x="1373668" y="675499"/>
            <a:ext cx="9637575" cy="258528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smtClean="0">
                <a:solidFill>
                  <a:schemeClr val="dk1"/>
                </a:solidFill>
                <a:latin typeface="Algerian"/>
                <a:ea typeface="Algerian"/>
                <a:cs typeface="Algerian"/>
                <a:sym typeface="Algerian"/>
              </a:rPr>
              <a:t>View all users</a:t>
            </a:r>
            <a:endParaRPr dirty="0"/>
          </a:p>
          <a:p>
            <a:pPr marL="0" marR="0" lvl="0" indent="0" algn="l" rtl="0">
              <a:spcBef>
                <a:spcPts val="0"/>
              </a:spcBef>
              <a:spcAft>
                <a:spcPts val="0"/>
              </a:spcAft>
              <a:buNone/>
            </a:pPr>
            <a:endParaRPr sz="4800" u="sng" dirty="0">
              <a:solidFill>
                <a:schemeClr val="dk1"/>
              </a:solidFill>
              <a:latin typeface="Algerian"/>
              <a:ea typeface="Algerian"/>
              <a:cs typeface="Algerian"/>
              <a:sym typeface="Algerian"/>
            </a:endParaRPr>
          </a:p>
          <a:p>
            <a:pPr marL="742950" indent="-742950">
              <a:lnSpc>
                <a:spcPct val="150000"/>
              </a:lnSpc>
              <a:buClr>
                <a:schemeClr val="dk1"/>
              </a:buClr>
              <a:buSzPts val="2000"/>
              <a:buFont typeface="Calibri"/>
              <a:buAutoNum type="arabicPeriod"/>
            </a:pPr>
            <a:r>
              <a:rPr lang="en-US" sz="2000" dirty="0" smtClean="0">
                <a:solidFill>
                  <a:schemeClr val="dk1"/>
                </a:solidFill>
                <a:latin typeface="Arial"/>
                <a:ea typeface="Arial"/>
                <a:cs typeface="Arial"/>
                <a:sym typeface="Arial"/>
              </a:rPr>
              <a:t>Locate “user” on the </a:t>
            </a:r>
            <a:r>
              <a:rPr lang="en-US" sz="2000" dirty="0">
                <a:solidFill>
                  <a:schemeClr val="dk1"/>
                </a:solidFill>
              </a:rPr>
              <a:t>menu panel and </a:t>
            </a:r>
            <a:r>
              <a:rPr lang="en-US" sz="2000" dirty="0" smtClean="0">
                <a:solidFill>
                  <a:schemeClr val="dk1"/>
                </a:solidFill>
              </a:rPr>
              <a:t>click </a:t>
            </a:r>
            <a:r>
              <a:rPr lang="en-US" sz="2000" dirty="0">
                <a:solidFill>
                  <a:schemeClr val="dk1"/>
                </a:solidFill>
              </a:rPr>
              <a:t>on </a:t>
            </a:r>
            <a:r>
              <a:rPr lang="en-US" sz="2000" dirty="0" smtClean="0">
                <a:solidFill>
                  <a:schemeClr val="dk1"/>
                </a:solidFill>
              </a:rPr>
              <a:t>“All Users”</a:t>
            </a:r>
            <a:endParaRPr lang="en-US" sz="2000" dirty="0">
              <a:solidFill>
                <a:schemeClr val="dk1"/>
              </a:solidFill>
            </a:endParaRPr>
          </a:p>
          <a:p>
            <a:pPr marL="742950" indent="-742950">
              <a:lnSpc>
                <a:spcPct val="150000"/>
              </a:lnSpc>
              <a:buClr>
                <a:schemeClr val="dk1"/>
              </a:buClr>
              <a:buSzPts val="2000"/>
              <a:buFont typeface="Calibri"/>
              <a:buAutoNum type="arabicPeriod"/>
            </a:pPr>
            <a:r>
              <a:rPr lang="en-US" sz="2000" dirty="0" smtClean="0">
                <a:solidFill>
                  <a:schemeClr val="dk1"/>
                </a:solidFill>
                <a:latin typeface="Arial"/>
                <a:ea typeface="Arial"/>
                <a:cs typeface="Arial"/>
                <a:sym typeface="Arial"/>
              </a:rPr>
              <a:t>On the page that shows, use the filter to get the specific result you want</a:t>
            </a:r>
            <a:endParaRPr dirty="0"/>
          </a:p>
        </p:txBody>
      </p:sp>
      <p:pic>
        <p:nvPicPr>
          <p:cNvPr id="3" name="Google Shape;404;p27"/>
          <p:cNvPicPr preferRelativeResize="0"/>
          <p:nvPr/>
        </p:nvPicPr>
        <p:blipFill rotWithShape="1">
          <a:blip r:embed="rId3">
            <a:alphaModFix/>
          </a:blip>
          <a:srcRect/>
          <a:stretch/>
        </p:blipFill>
        <p:spPr>
          <a:xfrm>
            <a:off x="10493829" y="4909457"/>
            <a:ext cx="1698171" cy="950976"/>
          </a:xfrm>
          <a:prstGeom prst="rect">
            <a:avLst/>
          </a:prstGeom>
          <a:noFill/>
          <a:ln>
            <a:noFill/>
          </a:ln>
        </p:spPr>
      </p:pic>
      <p:sp>
        <p:nvSpPr>
          <p:cNvPr id="4"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12480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678425"/>
            <a:ext cx="9592536" cy="5395802"/>
          </a:xfrm>
          <a:prstGeom prst="rect">
            <a:avLst/>
          </a:prstGeom>
          <a:noFill/>
          <a:ln>
            <a:noFill/>
          </a:ln>
        </p:spPr>
      </p:pic>
      <p:sp>
        <p:nvSpPr>
          <p:cNvPr id="373" name="Google Shape;373;p23"/>
          <p:cNvSpPr txBox="1"/>
          <p:nvPr/>
        </p:nvSpPr>
        <p:spPr>
          <a:xfrm>
            <a:off x="644988" y="29997"/>
            <a:ext cx="92610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Locate “User” &gt; </a:t>
            </a:r>
            <a:r>
              <a:rPr lang="en-US" sz="2800" dirty="0">
                <a:solidFill>
                  <a:schemeClr val="dk1"/>
                </a:solidFill>
              </a:rPr>
              <a:t>1</a:t>
            </a:r>
            <a:r>
              <a:rPr lang="en-US" sz="2800" dirty="0" smtClean="0">
                <a:solidFill>
                  <a:schemeClr val="dk1"/>
                </a:solidFill>
                <a:latin typeface="Arial"/>
                <a:ea typeface="Arial"/>
                <a:cs typeface="Arial"/>
                <a:sym typeface="Arial"/>
              </a:rPr>
              <a:t> </a:t>
            </a:r>
            <a:r>
              <a:rPr lang="en-US" sz="2800" dirty="0">
                <a:solidFill>
                  <a:schemeClr val="dk1"/>
                </a:solidFill>
                <a:latin typeface="Arial"/>
                <a:ea typeface="Arial"/>
                <a:cs typeface="Arial"/>
                <a:sym typeface="Arial"/>
              </a:rPr>
              <a:t>&gt; </a:t>
            </a:r>
            <a:r>
              <a:rPr lang="en-US" sz="2800" dirty="0" smtClean="0">
                <a:solidFill>
                  <a:schemeClr val="dk1"/>
                </a:solidFill>
                <a:latin typeface="Arial"/>
                <a:ea typeface="Arial"/>
                <a:cs typeface="Arial"/>
                <a:sym typeface="Arial"/>
              </a:rPr>
              <a:t>“User is found in the red circle below” </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Click on “Add User” to proceed.</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
        <p:nvSpPr>
          <p:cNvPr id="2" name="Oval 1"/>
          <p:cNvSpPr/>
          <p:nvPr/>
        </p:nvSpPr>
        <p:spPr>
          <a:xfrm>
            <a:off x="838200" y="3048000"/>
            <a:ext cx="2209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1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947642"/>
            <a:ext cx="9592536" cy="4857367"/>
          </a:xfrm>
          <a:prstGeom prst="rect">
            <a:avLst/>
          </a:prstGeom>
          <a:noFill/>
          <a:ln>
            <a:noFill/>
          </a:ln>
        </p:spPr>
      </p:pic>
      <p:sp>
        <p:nvSpPr>
          <p:cNvPr id="373" name="Google Shape;373;p23"/>
          <p:cNvSpPr txBox="1"/>
          <p:nvPr/>
        </p:nvSpPr>
        <p:spPr>
          <a:xfrm>
            <a:off x="644988" y="29997"/>
            <a:ext cx="92610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rPr>
              <a:t>Application users are shown </a:t>
            </a:r>
            <a:r>
              <a:rPr lang="en-US" sz="2800" dirty="0" smtClean="0">
                <a:solidFill>
                  <a:schemeClr val="dk1"/>
                </a:solidFill>
                <a:latin typeface="Arial"/>
                <a:ea typeface="Arial"/>
                <a:cs typeface="Arial"/>
                <a:sym typeface="Arial"/>
              </a:rPr>
              <a:t>&gt; </a:t>
            </a:r>
            <a:r>
              <a:rPr lang="en-US" sz="2800" dirty="0" smtClean="0">
                <a:solidFill>
                  <a:schemeClr val="dk1"/>
                </a:solidFill>
              </a:rPr>
              <a:t>2</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6542446"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You can search for users or use the filters to narrow down your search</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Tree>
    <p:extLst>
      <p:ext uri="{BB962C8B-B14F-4D97-AF65-F5344CB8AC3E}">
        <p14:creationId xmlns:p14="http://schemas.microsoft.com/office/powerpoint/2010/main" val="2248689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3"/>
        <p:cNvGrpSpPr/>
        <p:nvPr/>
      </p:nvGrpSpPr>
      <p:grpSpPr>
        <a:xfrm>
          <a:off x="0" y="0"/>
          <a:ext cx="0" cy="0"/>
          <a:chOff x="0" y="0"/>
          <a:chExt cx="0" cy="0"/>
        </a:xfrm>
      </p:grpSpPr>
      <p:sp>
        <p:nvSpPr>
          <p:cNvPr id="354" name="Google Shape;354;p21"/>
          <p:cNvSpPr txBox="1"/>
          <p:nvPr/>
        </p:nvSpPr>
        <p:spPr>
          <a:xfrm>
            <a:off x="1373668" y="675499"/>
            <a:ext cx="9637575" cy="30469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smtClean="0">
                <a:solidFill>
                  <a:schemeClr val="dk1"/>
                </a:solidFill>
                <a:latin typeface="Algerian"/>
                <a:ea typeface="Algerian"/>
                <a:cs typeface="Algerian"/>
                <a:sym typeface="Algerian"/>
              </a:rPr>
              <a:t>View Single user</a:t>
            </a:r>
            <a:endParaRPr dirty="0"/>
          </a:p>
          <a:p>
            <a:pPr marL="0" marR="0" lvl="0" indent="0" algn="l" rtl="0">
              <a:spcBef>
                <a:spcPts val="0"/>
              </a:spcBef>
              <a:spcAft>
                <a:spcPts val="0"/>
              </a:spcAft>
              <a:buNone/>
            </a:pPr>
            <a:endParaRPr sz="4800" u="sng" dirty="0">
              <a:solidFill>
                <a:schemeClr val="dk1"/>
              </a:solidFill>
              <a:latin typeface="Algerian"/>
              <a:ea typeface="Algerian"/>
              <a:cs typeface="Algerian"/>
              <a:sym typeface="Algerian"/>
            </a:endParaRPr>
          </a:p>
          <a:p>
            <a:pPr marL="742950" indent="-742950">
              <a:lnSpc>
                <a:spcPct val="150000"/>
              </a:lnSpc>
              <a:buClr>
                <a:schemeClr val="dk1"/>
              </a:buClr>
              <a:buSzPts val="2000"/>
              <a:buFont typeface="Calibri"/>
              <a:buAutoNum type="arabicPeriod"/>
            </a:pPr>
            <a:r>
              <a:rPr lang="en-US" sz="2000" dirty="0" smtClean="0">
                <a:solidFill>
                  <a:schemeClr val="dk1"/>
                </a:solidFill>
                <a:latin typeface="Arial"/>
                <a:ea typeface="Arial"/>
                <a:cs typeface="Arial"/>
                <a:sym typeface="Arial"/>
              </a:rPr>
              <a:t>Locate “user” on the </a:t>
            </a:r>
            <a:r>
              <a:rPr lang="en-US" sz="2000" dirty="0">
                <a:solidFill>
                  <a:schemeClr val="dk1"/>
                </a:solidFill>
              </a:rPr>
              <a:t>menu panel and </a:t>
            </a:r>
            <a:r>
              <a:rPr lang="en-US" sz="2000" dirty="0" smtClean="0">
                <a:solidFill>
                  <a:schemeClr val="dk1"/>
                </a:solidFill>
              </a:rPr>
              <a:t>click </a:t>
            </a:r>
            <a:r>
              <a:rPr lang="en-US" sz="2000" dirty="0">
                <a:solidFill>
                  <a:schemeClr val="dk1"/>
                </a:solidFill>
              </a:rPr>
              <a:t>on </a:t>
            </a:r>
            <a:r>
              <a:rPr lang="en-US" sz="2000" dirty="0" smtClean="0">
                <a:solidFill>
                  <a:schemeClr val="dk1"/>
                </a:solidFill>
              </a:rPr>
              <a:t>“All Users”</a:t>
            </a:r>
            <a:endParaRPr lang="en-US" sz="2000" dirty="0">
              <a:solidFill>
                <a:schemeClr val="dk1"/>
              </a:solidFill>
            </a:endParaRPr>
          </a:p>
          <a:p>
            <a:pPr marL="742950" indent="-742950">
              <a:lnSpc>
                <a:spcPct val="150000"/>
              </a:lnSpc>
              <a:buClr>
                <a:schemeClr val="dk1"/>
              </a:buClr>
              <a:buSzPts val="2000"/>
              <a:buFont typeface="Calibri"/>
              <a:buAutoNum type="arabicPeriod"/>
            </a:pPr>
            <a:r>
              <a:rPr lang="en-US" sz="2000" dirty="0" smtClean="0">
                <a:solidFill>
                  <a:schemeClr val="dk1"/>
                </a:solidFill>
              </a:rPr>
              <a:t>On the user page, search for the user and click on the eagle icon to view</a:t>
            </a:r>
          </a:p>
          <a:p>
            <a:pPr marL="742950" indent="-742950">
              <a:lnSpc>
                <a:spcPct val="150000"/>
              </a:lnSpc>
              <a:buClr>
                <a:schemeClr val="dk1"/>
              </a:buClr>
              <a:buSzPts val="2000"/>
              <a:buFont typeface="Calibri"/>
              <a:buAutoNum type="arabicPeriod"/>
            </a:pPr>
            <a:r>
              <a:rPr lang="en-US" sz="2000" dirty="0" smtClean="0">
                <a:solidFill>
                  <a:schemeClr val="dk1"/>
                </a:solidFill>
              </a:rPr>
              <a:t>The user information will be shown </a:t>
            </a:r>
            <a:r>
              <a:rPr lang="en-US" sz="2000" smtClean="0">
                <a:solidFill>
                  <a:schemeClr val="dk1"/>
                </a:solidFill>
              </a:rPr>
              <a:t>to you</a:t>
            </a:r>
            <a:endParaRPr dirty="0"/>
          </a:p>
        </p:txBody>
      </p:sp>
      <p:pic>
        <p:nvPicPr>
          <p:cNvPr id="3" name="Google Shape;404;p27"/>
          <p:cNvPicPr preferRelativeResize="0"/>
          <p:nvPr/>
        </p:nvPicPr>
        <p:blipFill rotWithShape="1">
          <a:blip r:embed="rId3">
            <a:alphaModFix/>
          </a:blip>
          <a:srcRect/>
          <a:stretch/>
        </p:blipFill>
        <p:spPr>
          <a:xfrm>
            <a:off x="10493829" y="4909457"/>
            <a:ext cx="1698171" cy="950976"/>
          </a:xfrm>
          <a:prstGeom prst="rect">
            <a:avLst/>
          </a:prstGeom>
          <a:noFill/>
          <a:ln>
            <a:noFill/>
          </a:ln>
        </p:spPr>
      </p:pic>
      <p:sp>
        <p:nvSpPr>
          <p:cNvPr id="4"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69945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678425"/>
            <a:ext cx="9592536" cy="5395802"/>
          </a:xfrm>
          <a:prstGeom prst="rect">
            <a:avLst/>
          </a:prstGeom>
          <a:noFill/>
          <a:ln>
            <a:noFill/>
          </a:ln>
        </p:spPr>
      </p:pic>
      <p:sp>
        <p:nvSpPr>
          <p:cNvPr id="373" name="Google Shape;373;p23"/>
          <p:cNvSpPr txBox="1"/>
          <p:nvPr/>
        </p:nvSpPr>
        <p:spPr>
          <a:xfrm>
            <a:off x="644988" y="29997"/>
            <a:ext cx="92610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Locate “User” &gt; </a:t>
            </a:r>
            <a:r>
              <a:rPr lang="en-US" sz="2800" dirty="0">
                <a:solidFill>
                  <a:schemeClr val="dk1"/>
                </a:solidFill>
              </a:rPr>
              <a:t>1</a:t>
            </a:r>
            <a:r>
              <a:rPr lang="en-US" sz="2800" dirty="0" smtClean="0">
                <a:solidFill>
                  <a:schemeClr val="dk1"/>
                </a:solidFill>
                <a:latin typeface="Arial"/>
                <a:ea typeface="Arial"/>
                <a:cs typeface="Arial"/>
                <a:sym typeface="Arial"/>
              </a:rPr>
              <a:t> </a:t>
            </a:r>
            <a:r>
              <a:rPr lang="en-US" sz="2800" dirty="0">
                <a:solidFill>
                  <a:schemeClr val="dk1"/>
                </a:solidFill>
                <a:latin typeface="Arial"/>
                <a:ea typeface="Arial"/>
                <a:cs typeface="Arial"/>
                <a:sym typeface="Arial"/>
              </a:rPr>
              <a:t>&gt; </a:t>
            </a:r>
            <a:r>
              <a:rPr lang="en-US" sz="2800" dirty="0" smtClean="0">
                <a:solidFill>
                  <a:schemeClr val="dk1"/>
                </a:solidFill>
                <a:latin typeface="Arial"/>
                <a:ea typeface="Arial"/>
                <a:cs typeface="Arial"/>
                <a:sym typeface="Arial"/>
              </a:rPr>
              <a:t>“User is found in the red circle below” </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Click on “Add User” to proceed.</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
        <p:nvSpPr>
          <p:cNvPr id="2" name="Oval 1"/>
          <p:cNvSpPr/>
          <p:nvPr/>
        </p:nvSpPr>
        <p:spPr>
          <a:xfrm>
            <a:off x="838200" y="3048000"/>
            <a:ext cx="2209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126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947642"/>
            <a:ext cx="9592536" cy="4857367"/>
          </a:xfrm>
          <a:prstGeom prst="rect">
            <a:avLst/>
          </a:prstGeom>
          <a:noFill/>
          <a:ln>
            <a:noFill/>
          </a:ln>
        </p:spPr>
      </p:pic>
      <p:sp>
        <p:nvSpPr>
          <p:cNvPr id="373" name="Google Shape;373;p23"/>
          <p:cNvSpPr txBox="1"/>
          <p:nvPr/>
        </p:nvSpPr>
        <p:spPr>
          <a:xfrm>
            <a:off x="644988" y="29997"/>
            <a:ext cx="92610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rPr>
              <a:t>Application users are shown </a:t>
            </a:r>
            <a:r>
              <a:rPr lang="en-US" sz="2800" dirty="0" smtClean="0">
                <a:solidFill>
                  <a:schemeClr val="dk1"/>
                </a:solidFill>
                <a:latin typeface="Arial"/>
                <a:ea typeface="Arial"/>
                <a:cs typeface="Arial"/>
                <a:sym typeface="Arial"/>
              </a:rPr>
              <a:t>&gt; </a:t>
            </a:r>
            <a:r>
              <a:rPr lang="en-US" sz="2800" dirty="0" smtClean="0">
                <a:solidFill>
                  <a:schemeClr val="dk1"/>
                </a:solidFill>
              </a:rPr>
              <a:t>2</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6542446"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You can search for users or use the filters to narrow down your search</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Tree>
    <p:extLst>
      <p:ext uri="{BB962C8B-B14F-4D97-AF65-F5344CB8AC3E}">
        <p14:creationId xmlns:p14="http://schemas.microsoft.com/office/powerpoint/2010/main" val="1519800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
          <p:cNvSpPr txBox="1"/>
          <p:nvPr/>
        </p:nvSpPr>
        <p:spPr>
          <a:xfrm>
            <a:off x="801278" y="1015922"/>
            <a:ext cx="7501180" cy="4893647"/>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7016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Vehicle</a:t>
            </a:r>
            <a:endParaRPr/>
          </a:p>
          <a:p>
            <a:pPr marL="1081088" marR="0" lvl="0" indent="-360363" algn="l" rtl="0">
              <a:spcBef>
                <a:spcPts val="0"/>
              </a:spcBef>
              <a:spcAft>
                <a:spcPts val="0"/>
              </a:spcAft>
              <a:buClr>
                <a:schemeClr val="lt1"/>
              </a:buClr>
              <a:buSzPts val="2400"/>
              <a:buFont typeface="Courier New"/>
              <a:buChar char="o"/>
            </a:pPr>
            <a:r>
              <a:rPr lang="en-US" sz="2400" u="sng">
                <a:solidFill>
                  <a:schemeClr val="lt1"/>
                </a:solidFill>
                <a:latin typeface="Calibri"/>
                <a:ea typeface="Calibri"/>
                <a:cs typeface="Calibri"/>
                <a:sym typeface="Calibri"/>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Create New Vehicle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all Vehicles</a:t>
            </a:r>
            <a:endParaRPr/>
          </a:p>
          <a:p>
            <a:pPr marL="1430338" marR="0" lvl="0" indent="-349250" algn="l" rtl="0">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View free vehicles</a:t>
            </a:r>
            <a:endParaRPr/>
          </a:p>
          <a:p>
            <a:pPr marL="1430338" marR="0" lvl="0" indent="-349250" algn="l" rtl="0">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View vehicles in use</a:t>
            </a:r>
            <a:endParaRPr/>
          </a:p>
          <a:p>
            <a:pPr marL="1063625" marR="0" lvl="0" indent="-342900"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&amp; edit a vehicle</a:t>
            </a:r>
            <a:endParaRPr/>
          </a:p>
          <a:p>
            <a:pPr marL="1081088" marR="0" lvl="0" indent="-207962" algn="l" rtl="0">
              <a:spcBef>
                <a:spcPts val="0"/>
              </a:spcBef>
              <a:spcAft>
                <a:spcPts val="0"/>
              </a:spcAft>
              <a:buClr>
                <a:schemeClr val="dk1"/>
              </a:buClr>
              <a:buSzPts val="2400"/>
              <a:buFont typeface="Courier New"/>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Police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Add a new police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all policemen</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&amp; edit a policeman</a:t>
            </a:r>
            <a:endParaRPr/>
          </a:p>
          <a:p>
            <a:pPr marL="5365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479"/>
        <p:cNvGrpSpPr/>
        <p:nvPr/>
      </p:nvGrpSpPr>
      <p:grpSpPr>
        <a:xfrm>
          <a:off x="0" y="0"/>
          <a:ext cx="0" cy="0"/>
          <a:chOff x="0" y="0"/>
          <a:chExt cx="0" cy="0"/>
        </a:xfrm>
      </p:grpSpPr>
      <p:sp>
        <p:nvSpPr>
          <p:cNvPr id="480" name="Google Shape;480;p35"/>
          <p:cNvSpPr txBox="1"/>
          <p:nvPr/>
        </p:nvSpPr>
        <p:spPr>
          <a:xfrm>
            <a:off x="1067170" y="826166"/>
            <a:ext cx="8090114" cy="46474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u="sng">
                <a:solidFill>
                  <a:schemeClr val="dk1"/>
                </a:solidFill>
                <a:latin typeface="Arial"/>
                <a:ea typeface="Arial"/>
                <a:cs typeface="Arial"/>
                <a:sym typeface="Arial"/>
              </a:rPr>
              <a:t>Shift</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Click On “Add Shift”</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Locate “All Shift ”</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Staff in Shifts</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Shift Settings{ Assign Staff to Shift } </a:t>
            </a:r>
            <a:endParaRPr/>
          </a:p>
          <a:p>
            <a:pPr marL="0" marR="0" lvl="0" indent="0" algn="l" rtl="0">
              <a:spcBef>
                <a:spcPts val="0"/>
              </a:spcBef>
              <a:spcAft>
                <a:spcPts val="0"/>
              </a:spcAft>
              <a:buNone/>
            </a:pPr>
            <a:r>
              <a:rPr lang="en-US" sz="2400">
                <a:solidFill>
                  <a:schemeClr val="lt1"/>
                </a:solidFill>
                <a:latin typeface="Arial"/>
                <a:ea typeface="Arial"/>
                <a:cs typeface="Arial"/>
                <a:sym typeface="Arial"/>
              </a:rPr>
              <a:t> </a:t>
            </a:r>
            <a:endParaRPr sz="3200" b="1" u="sng">
              <a:solidFill>
                <a:schemeClr val="lt1"/>
              </a:solidFill>
              <a:latin typeface="Arial"/>
              <a:ea typeface="Arial"/>
              <a:cs typeface="Arial"/>
              <a:sym typeface="Arial"/>
            </a:endParaRPr>
          </a:p>
          <a:p>
            <a:pPr marL="0" marR="0" lvl="0" indent="0" algn="r" rtl="0">
              <a:spcBef>
                <a:spcPts val="0"/>
              </a:spcBef>
              <a:spcAft>
                <a:spcPts val="0"/>
              </a:spcAft>
              <a:buNone/>
            </a:pPr>
            <a:r>
              <a:rPr lang="en-US" sz="4400" b="1" u="sng">
                <a:solidFill>
                  <a:schemeClr val="lt1"/>
                </a:solidFill>
                <a:latin typeface="Arial"/>
                <a:ea typeface="Arial"/>
                <a:cs typeface="Arial"/>
                <a:sym typeface="Arial"/>
              </a:rPr>
              <a:t>     </a:t>
            </a:r>
            <a:endParaRPr/>
          </a:p>
          <a:p>
            <a:pPr marL="0" marR="0" lvl="0" indent="0" algn="r" rtl="0">
              <a:spcBef>
                <a:spcPts val="0"/>
              </a:spcBef>
              <a:spcAft>
                <a:spcPts val="0"/>
              </a:spcAft>
              <a:buNone/>
            </a:pPr>
            <a:r>
              <a:rPr lang="en-US" sz="2800" b="1" u="sng">
                <a:solidFill>
                  <a:schemeClr val="dk1"/>
                </a:solidFill>
                <a:latin typeface="Arial Rounded"/>
                <a:ea typeface="Arial Rounded"/>
                <a:cs typeface="Arial Rounded"/>
                <a:sym typeface="Arial Rounded"/>
              </a:rPr>
              <a:t>                                 </a:t>
            </a:r>
            <a:endParaRPr/>
          </a:p>
          <a:p>
            <a:pPr marL="457200" marR="0" lvl="0" indent="-279400" algn="ctr" rtl="0">
              <a:spcBef>
                <a:spcPts val="0"/>
              </a:spcBef>
              <a:spcAft>
                <a:spcPts val="0"/>
              </a:spcAft>
              <a:buClr>
                <a:schemeClr val="dk1"/>
              </a:buClr>
              <a:buSzPts val="2800"/>
              <a:buFont typeface="Courier New"/>
              <a:buNone/>
            </a:pPr>
            <a:endParaRPr sz="2800" b="1" u="sng">
              <a:solidFill>
                <a:schemeClr val="dk1"/>
              </a:solidFill>
              <a:latin typeface="Arial Rounded"/>
              <a:ea typeface="Arial Rounded"/>
              <a:cs typeface="Arial Rounded"/>
              <a:sym typeface="Arial Rounded"/>
            </a:endParaRPr>
          </a:p>
        </p:txBody>
      </p:sp>
      <p:pic>
        <p:nvPicPr>
          <p:cNvPr id="481" name="Google Shape;481;p35"/>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6"/>
        <p:cNvGrpSpPr/>
        <p:nvPr/>
      </p:nvGrpSpPr>
      <p:grpSpPr>
        <a:xfrm>
          <a:off x="0" y="0"/>
          <a:ext cx="0" cy="0"/>
          <a:chOff x="0" y="0"/>
          <a:chExt cx="0" cy="0"/>
        </a:xfrm>
      </p:grpSpPr>
      <p:cxnSp>
        <p:nvCxnSpPr>
          <p:cNvPr id="487" name="Google Shape;487;p36"/>
          <p:cNvCxnSpPr/>
          <p:nvPr/>
        </p:nvCxnSpPr>
        <p:spPr>
          <a:xfrm flipH="1">
            <a:off x="1400338" y="3233057"/>
            <a:ext cx="1408176" cy="1523130"/>
          </a:xfrm>
          <a:prstGeom prst="straightConnector1">
            <a:avLst/>
          </a:prstGeom>
          <a:noFill/>
          <a:ln w="57150" cap="flat" cmpd="sng">
            <a:solidFill>
              <a:schemeClr val="dk1"/>
            </a:solidFill>
            <a:prstDash val="solid"/>
            <a:miter lim="800000"/>
            <a:headEnd type="none" w="sm" len="sm"/>
            <a:tailEnd type="triangle" w="med" len="med"/>
          </a:ln>
        </p:spPr>
      </p:cxnSp>
      <p:sp>
        <p:nvSpPr>
          <p:cNvPr id="488" name="Google Shape;488;p36"/>
          <p:cNvSpPr/>
          <p:nvPr/>
        </p:nvSpPr>
        <p:spPr>
          <a:xfrm>
            <a:off x="391885" y="1105293"/>
            <a:ext cx="511084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2 &gt;&gt; Click on “ All Shifts”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3"/>
        <p:cNvGrpSpPr/>
        <p:nvPr/>
      </p:nvGrpSpPr>
      <p:grpSpPr>
        <a:xfrm>
          <a:off x="0" y="0"/>
          <a:ext cx="0" cy="0"/>
          <a:chOff x="0" y="0"/>
          <a:chExt cx="0" cy="0"/>
        </a:xfrm>
      </p:grpSpPr>
      <p:cxnSp>
        <p:nvCxnSpPr>
          <p:cNvPr id="494" name="Google Shape;494;p37"/>
          <p:cNvCxnSpPr/>
          <p:nvPr/>
        </p:nvCxnSpPr>
        <p:spPr>
          <a:xfrm flipH="1">
            <a:off x="1906524" y="4444663"/>
            <a:ext cx="1408176" cy="1523130"/>
          </a:xfrm>
          <a:prstGeom prst="straightConnector1">
            <a:avLst/>
          </a:prstGeom>
          <a:noFill/>
          <a:ln w="57150" cap="flat" cmpd="sng">
            <a:solidFill>
              <a:schemeClr val="dk1"/>
            </a:solidFill>
            <a:prstDash val="solid"/>
            <a:miter lim="800000"/>
            <a:headEnd type="none" w="sm" len="sm"/>
            <a:tailEnd type="triangle" w="med" len="med"/>
          </a:ln>
        </p:spPr>
      </p:cxnSp>
      <p:sp>
        <p:nvSpPr>
          <p:cNvPr id="495" name="Google Shape;495;p37"/>
          <p:cNvSpPr/>
          <p:nvPr/>
        </p:nvSpPr>
        <p:spPr>
          <a:xfrm>
            <a:off x="-277586" y="158235"/>
            <a:ext cx="6172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3 &gt;&gt; Click on “ Staff in Shifts” </a:t>
            </a:r>
            <a:endParaRPr sz="2400" b="1" u="sng">
              <a:solidFill>
                <a:schemeClr val="dk1"/>
              </a:solidFill>
              <a:latin typeface="Arial Rounded"/>
              <a:ea typeface="Arial Rounded"/>
              <a:cs typeface="Arial Rounded"/>
              <a:sym typeface="Arial Rounded"/>
            </a:endParaRPr>
          </a:p>
        </p:txBody>
      </p:sp>
      <p:sp>
        <p:nvSpPr>
          <p:cNvPr id="496" name="Google Shape;496;p37"/>
          <p:cNvSpPr/>
          <p:nvPr/>
        </p:nvSpPr>
        <p:spPr>
          <a:xfrm>
            <a:off x="2839890" y="1056305"/>
            <a:ext cx="47481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a:solidFill>
                  <a:schemeClr val="dk1"/>
                </a:solidFill>
                <a:latin typeface="Calibri"/>
                <a:ea typeface="Calibri"/>
                <a:cs typeface="Calibri"/>
                <a:sym typeface="Calibri"/>
              </a:rPr>
              <a:t>{</a:t>
            </a:r>
            <a:endParaRPr sz="7200">
              <a:solidFill>
                <a:schemeClr val="dk1"/>
              </a:solidFill>
              <a:latin typeface="Calibri"/>
              <a:ea typeface="Calibri"/>
              <a:cs typeface="Calibri"/>
              <a:sym typeface="Calibri"/>
            </a:endParaRPr>
          </a:p>
        </p:txBody>
      </p:sp>
      <p:sp>
        <p:nvSpPr>
          <p:cNvPr id="497" name="Google Shape;497;p37"/>
          <p:cNvSpPr/>
          <p:nvPr/>
        </p:nvSpPr>
        <p:spPr>
          <a:xfrm rot="10800000">
            <a:off x="4751907" y="1195099"/>
            <a:ext cx="571207" cy="1192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a:solidFill>
                  <a:schemeClr val="dk1"/>
                </a:solidFill>
                <a:latin typeface="Calibri"/>
                <a:ea typeface="Calibri"/>
                <a:cs typeface="Calibri"/>
                <a:sym typeface="Calibri"/>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502"/>
        <p:cNvGrpSpPr/>
        <p:nvPr/>
      </p:nvGrpSpPr>
      <p:grpSpPr>
        <a:xfrm>
          <a:off x="0" y="0"/>
          <a:ext cx="0" cy="0"/>
          <a:chOff x="0" y="0"/>
          <a:chExt cx="0" cy="0"/>
        </a:xfrm>
      </p:grpSpPr>
      <p:sp>
        <p:nvSpPr>
          <p:cNvPr id="503" name="Google Shape;503;p38"/>
          <p:cNvSpPr txBox="1"/>
          <p:nvPr/>
        </p:nvSpPr>
        <p:spPr>
          <a:xfrm>
            <a:off x="1067170" y="826166"/>
            <a:ext cx="8090114" cy="44627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sng">
                <a:solidFill>
                  <a:schemeClr val="dk1"/>
                </a:solidFill>
                <a:latin typeface="Arial"/>
                <a:ea typeface="Arial"/>
                <a:cs typeface="Arial"/>
                <a:sym typeface="Arial"/>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Create New Vehicle</a:t>
            </a:r>
            <a:endParaRPr sz="3200" b="1" u="sng">
              <a:solidFill>
                <a:schemeClr val="dk1"/>
              </a:solidFill>
              <a:latin typeface="Arial"/>
              <a:ea typeface="Arial"/>
              <a:cs typeface="Arial"/>
              <a:sym typeface="Arial"/>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Create Vehicle</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Add Vehicle</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Edit and View Vehicle</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Click on “Vehicle Details”</a:t>
            </a:r>
            <a:endParaRPr/>
          </a:p>
          <a:p>
            <a:pPr marL="0" marR="0" lvl="0" indent="0" algn="l" rtl="0">
              <a:spcBef>
                <a:spcPts val="0"/>
              </a:spcBef>
              <a:spcAft>
                <a:spcPts val="0"/>
              </a:spcAft>
              <a:buNone/>
            </a:pPr>
            <a:r>
              <a:rPr lang="en-US" sz="2400">
                <a:solidFill>
                  <a:schemeClr val="lt1"/>
                </a:solidFill>
                <a:latin typeface="Arial"/>
                <a:ea typeface="Arial"/>
                <a:cs typeface="Arial"/>
                <a:sym typeface="Arial"/>
              </a:rPr>
              <a:t> </a:t>
            </a:r>
            <a:endParaRPr sz="3200" b="1" u="sng">
              <a:solidFill>
                <a:schemeClr val="lt1"/>
              </a:solidFill>
              <a:latin typeface="Arial"/>
              <a:ea typeface="Arial"/>
              <a:cs typeface="Arial"/>
              <a:sym typeface="Arial"/>
            </a:endParaRPr>
          </a:p>
          <a:p>
            <a:pPr marL="0" marR="0" lvl="0" indent="0" algn="r" rtl="0">
              <a:spcBef>
                <a:spcPts val="0"/>
              </a:spcBef>
              <a:spcAft>
                <a:spcPts val="0"/>
              </a:spcAft>
              <a:buNone/>
            </a:pPr>
            <a:r>
              <a:rPr lang="en-US" sz="4400" b="1" u="sng">
                <a:solidFill>
                  <a:schemeClr val="lt1"/>
                </a:solidFill>
                <a:latin typeface="Arial"/>
                <a:ea typeface="Arial"/>
                <a:cs typeface="Arial"/>
                <a:sym typeface="Arial"/>
              </a:rPr>
              <a:t>     </a:t>
            </a:r>
            <a:endParaRPr/>
          </a:p>
          <a:p>
            <a:pPr marL="0" marR="0" lvl="0" indent="0" algn="r" rtl="0">
              <a:spcBef>
                <a:spcPts val="0"/>
              </a:spcBef>
              <a:spcAft>
                <a:spcPts val="0"/>
              </a:spcAft>
              <a:buNone/>
            </a:pPr>
            <a:r>
              <a:rPr lang="en-US" sz="2800" b="1" u="sng">
                <a:solidFill>
                  <a:schemeClr val="dk1"/>
                </a:solidFill>
                <a:latin typeface="Arial Rounded"/>
                <a:ea typeface="Arial Rounded"/>
                <a:cs typeface="Arial Rounded"/>
                <a:sym typeface="Arial Rounded"/>
              </a:rPr>
              <a:t>                                 </a:t>
            </a:r>
            <a:endParaRPr/>
          </a:p>
          <a:p>
            <a:pPr marL="457200" marR="0" lvl="0" indent="-279400" algn="ctr" rtl="0">
              <a:spcBef>
                <a:spcPts val="0"/>
              </a:spcBef>
              <a:spcAft>
                <a:spcPts val="0"/>
              </a:spcAft>
              <a:buClr>
                <a:schemeClr val="dk1"/>
              </a:buClr>
              <a:buSzPts val="2800"/>
              <a:buFont typeface="Courier New"/>
              <a:buNone/>
            </a:pPr>
            <a:endParaRPr sz="2800" b="1" u="sng">
              <a:solidFill>
                <a:schemeClr val="dk1"/>
              </a:solidFill>
              <a:latin typeface="Arial Rounded"/>
              <a:ea typeface="Arial Rounded"/>
              <a:cs typeface="Arial Rounded"/>
              <a:sym typeface="Arial Rounded"/>
            </a:endParaRPr>
          </a:p>
        </p:txBody>
      </p:sp>
      <p:pic>
        <p:nvPicPr>
          <p:cNvPr id="504" name="Google Shape;504;p38"/>
          <p:cNvPicPr preferRelativeResize="0"/>
          <p:nvPr/>
        </p:nvPicPr>
        <p:blipFill rotWithShape="1">
          <a:blip r:embed="rId4">
            <a:alphaModFix/>
          </a:blip>
          <a:srcRect/>
          <a:stretch/>
        </p:blipFill>
        <p:spPr>
          <a:xfrm>
            <a:off x="9334500" y="5257800"/>
            <a:ext cx="2857500" cy="1600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A08"/>
        </a:solidFill>
        <a:effectLst/>
      </p:bgPr>
    </p:bg>
    <p:spTree>
      <p:nvGrpSpPr>
        <p:cNvPr id="1" name="Shape 509"/>
        <p:cNvGrpSpPr/>
        <p:nvPr/>
      </p:nvGrpSpPr>
      <p:grpSpPr>
        <a:xfrm>
          <a:off x="0" y="0"/>
          <a:ext cx="0" cy="0"/>
          <a:chOff x="0" y="0"/>
          <a:chExt cx="0" cy="0"/>
        </a:xfrm>
      </p:grpSpPr>
      <p:pic>
        <p:nvPicPr>
          <p:cNvPr id="510" name="Google Shape;510;p39"/>
          <p:cNvPicPr preferRelativeResize="0"/>
          <p:nvPr/>
        </p:nvPicPr>
        <p:blipFill rotWithShape="1">
          <a:blip r:embed="rId3">
            <a:alphaModFix/>
          </a:blip>
          <a:srcRect/>
          <a:stretch/>
        </p:blipFill>
        <p:spPr>
          <a:xfrm>
            <a:off x="0" y="-34873"/>
            <a:ext cx="12227453" cy="6874585"/>
          </a:xfrm>
          <a:prstGeom prst="rect">
            <a:avLst/>
          </a:prstGeom>
          <a:noFill/>
          <a:ln>
            <a:noFill/>
          </a:ln>
        </p:spPr>
      </p:pic>
      <p:cxnSp>
        <p:nvCxnSpPr>
          <p:cNvPr id="511" name="Google Shape;511;p39"/>
          <p:cNvCxnSpPr/>
          <p:nvPr/>
        </p:nvCxnSpPr>
        <p:spPr>
          <a:xfrm flipH="1">
            <a:off x="3621024" y="1152144"/>
            <a:ext cx="18288" cy="1709928"/>
          </a:xfrm>
          <a:prstGeom prst="straightConnector1">
            <a:avLst/>
          </a:prstGeom>
          <a:noFill/>
          <a:ln w="57150" cap="flat" cmpd="sng">
            <a:solidFill>
              <a:schemeClr val="dk1"/>
            </a:solidFill>
            <a:prstDash val="solid"/>
            <a:miter lim="800000"/>
            <a:headEnd type="none" w="sm" len="sm"/>
            <a:tailEnd type="triangle" w="med" len="med"/>
          </a:ln>
        </p:spPr>
      </p:cxnSp>
      <p:sp>
        <p:nvSpPr>
          <p:cNvPr id="512" name="Google Shape;512;p39"/>
          <p:cNvSpPr txBox="1"/>
          <p:nvPr/>
        </p:nvSpPr>
        <p:spPr>
          <a:xfrm>
            <a:off x="3127248" y="1152144"/>
            <a:ext cx="91440" cy="585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9"/>
          <p:cNvSpPr txBox="1"/>
          <p:nvPr/>
        </p:nvSpPr>
        <p:spPr>
          <a:xfrm>
            <a:off x="314365" y="654397"/>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Step 1 &gt;&gt; “ Create Vehicles” </a:t>
            </a:r>
            <a:endParaRPr sz="2800" b="1" u="sng">
              <a:solidFill>
                <a:schemeClr val="dk1"/>
              </a:solidFill>
              <a:latin typeface="Arial Rounded"/>
              <a:ea typeface="Arial Rounded"/>
              <a:cs typeface="Arial Rounded"/>
              <a:sym typeface="Arial Rounde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8"/>
        <p:cNvGrpSpPr/>
        <p:nvPr/>
      </p:nvGrpSpPr>
      <p:grpSpPr>
        <a:xfrm>
          <a:off x="0" y="0"/>
          <a:ext cx="0" cy="0"/>
          <a:chOff x="0" y="0"/>
          <a:chExt cx="0" cy="0"/>
        </a:xfrm>
      </p:grpSpPr>
      <p:cxnSp>
        <p:nvCxnSpPr>
          <p:cNvPr id="519" name="Google Shape;519;p40"/>
          <p:cNvCxnSpPr/>
          <p:nvPr/>
        </p:nvCxnSpPr>
        <p:spPr>
          <a:xfrm>
            <a:off x="3820886" y="1444752"/>
            <a:ext cx="12414" cy="853658"/>
          </a:xfrm>
          <a:prstGeom prst="straightConnector1">
            <a:avLst/>
          </a:prstGeom>
          <a:noFill/>
          <a:ln w="57150" cap="flat" cmpd="sng">
            <a:solidFill>
              <a:schemeClr val="dk1"/>
            </a:solidFill>
            <a:prstDash val="solid"/>
            <a:miter lim="800000"/>
            <a:headEnd type="none" w="sm" len="sm"/>
            <a:tailEnd type="triangle" w="med" len="med"/>
          </a:ln>
        </p:spPr>
      </p:cxnSp>
      <p:sp>
        <p:nvSpPr>
          <p:cNvPr id="520" name="Google Shape;520;p40"/>
          <p:cNvSpPr txBox="1"/>
          <p:nvPr/>
        </p:nvSpPr>
        <p:spPr>
          <a:xfrm>
            <a:off x="3127248" y="1152144"/>
            <a:ext cx="91440" cy="585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40"/>
          <p:cNvSpPr txBox="1"/>
          <p:nvPr/>
        </p:nvSpPr>
        <p:spPr>
          <a:xfrm>
            <a:off x="360085" y="1028349"/>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Step 2 &gt;&gt; “ Add Vehicles” </a:t>
            </a:r>
            <a:endParaRPr sz="2800" b="1" u="sng">
              <a:solidFill>
                <a:schemeClr val="dk1"/>
              </a:solidFill>
              <a:latin typeface="Arial Rounded"/>
              <a:ea typeface="Arial Rounded"/>
              <a:cs typeface="Arial Rounded"/>
              <a:sym typeface="Arial Rounde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6"/>
        <p:cNvGrpSpPr/>
        <p:nvPr/>
      </p:nvGrpSpPr>
      <p:grpSpPr>
        <a:xfrm>
          <a:off x="0" y="0"/>
          <a:ext cx="0" cy="0"/>
          <a:chOff x="0" y="0"/>
          <a:chExt cx="0" cy="0"/>
        </a:xfrm>
      </p:grpSpPr>
      <p:cxnSp>
        <p:nvCxnSpPr>
          <p:cNvPr id="527" name="Google Shape;527;p41"/>
          <p:cNvCxnSpPr/>
          <p:nvPr/>
        </p:nvCxnSpPr>
        <p:spPr>
          <a:xfrm flipH="1">
            <a:off x="1541518" y="2106251"/>
            <a:ext cx="1455203" cy="2122716"/>
          </a:xfrm>
          <a:prstGeom prst="straightConnector1">
            <a:avLst/>
          </a:prstGeom>
          <a:noFill/>
          <a:ln w="57150" cap="flat" cmpd="sng">
            <a:solidFill>
              <a:schemeClr val="dk1"/>
            </a:solidFill>
            <a:prstDash val="solid"/>
            <a:miter lim="800000"/>
            <a:headEnd type="none" w="sm" len="sm"/>
            <a:tailEnd type="triangle" w="med" len="med"/>
          </a:ln>
        </p:spPr>
      </p:cxnSp>
      <p:sp>
        <p:nvSpPr>
          <p:cNvPr id="528" name="Google Shape;528;p41"/>
          <p:cNvSpPr txBox="1"/>
          <p:nvPr/>
        </p:nvSpPr>
        <p:spPr>
          <a:xfrm>
            <a:off x="3127248" y="1152144"/>
            <a:ext cx="91440" cy="585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41"/>
          <p:cNvSpPr txBox="1"/>
          <p:nvPr/>
        </p:nvSpPr>
        <p:spPr>
          <a:xfrm>
            <a:off x="-358373" y="1064732"/>
            <a:ext cx="622032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3 &gt;&gt; “ Edit and View a Vehicles”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CA08"/>
        </a:solidFill>
        <a:effectLst/>
      </p:bgPr>
    </p:bg>
    <p:spTree>
      <p:nvGrpSpPr>
        <p:cNvPr id="1" name="Shape 534"/>
        <p:cNvGrpSpPr/>
        <p:nvPr/>
      </p:nvGrpSpPr>
      <p:grpSpPr>
        <a:xfrm>
          <a:off x="0" y="0"/>
          <a:ext cx="0" cy="0"/>
          <a:chOff x="0" y="0"/>
          <a:chExt cx="0" cy="0"/>
        </a:xfrm>
      </p:grpSpPr>
      <p:pic>
        <p:nvPicPr>
          <p:cNvPr id="535" name="Google Shape;535;p42"/>
          <p:cNvPicPr preferRelativeResize="0"/>
          <p:nvPr/>
        </p:nvPicPr>
        <p:blipFill rotWithShape="1">
          <a:blip r:embed="rId3">
            <a:alphaModFix/>
          </a:blip>
          <a:srcRect/>
          <a:stretch/>
        </p:blipFill>
        <p:spPr>
          <a:xfrm>
            <a:off x="1" y="-34873"/>
            <a:ext cx="12227451" cy="6874585"/>
          </a:xfrm>
          <a:prstGeom prst="rect">
            <a:avLst/>
          </a:prstGeom>
          <a:noFill/>
          <a:ln>
            <a:noFill/>
          </a:ln>
        </p:spPr>
      </p:pic>
      <p:cxnSp>
        <p:nvCxnSpPr>
          <p:cNvPr id="536" name="Google Shape;536;p42"/>
          <p:cNvCxnSpPr/>
          <p:nvPr/>
        </p:nvCxnSpPr>
        <p:spPr>
          <a:xfrm>
            <a:off x="3721608" y="1064812"/>
            <a:ext cx="1302" cy="1502258"/>
          </a:xfrm>
          <a:prstGeom prst="straightConnector1">
            <a:avLst/>
          </a:prstGeom>
          <a:noFill/>
          <a:ln w="57150" cap="flat" cmpd="sng">
            <a:solidFill>
              <a:schemeClr val="dk1"/>
            </a:solidFill>
            <a:prstDash val="solid"/>
            <a:miter lim="800000"/>
            <a:headEnd type="none" w="sm" len="sm"/>
            <a:tailEnd type="triangle" w="med" len="med"/>
          </a:ln>
        </p:spPr>
      </p:cxnSp>
      <p:sp>
        <p:nvSpPr>
          <p:cNvPr id="537" name="Google Shape;537;p42"/>
          <p:cNvSpPr txBox="1"/>
          <p:nvPr/>
        </p:nvSpPr>
        <p:spPr>
          <a:xfrm>
            <a:off x="217166" y="603147"/>
            <a:ext cx="619245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Arial Rounded"/>
                <a:ea typeface="Arial Rounded"/>
                <a:cs typeface="Arial Rounded"/>
                <a:sym typeface="Arial Rounded"/>
              </a:rPr>
              <a:t>Step 4 &gt;&gt;Click On “Vehicle Details”</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541"/>
        <p:cNvGrpSpPr/>
        <p:nvPr/>
      </p:nvGrpSpPr>
      <p:grpSpPr>
        <a:xfrm>
          <a:off x="0" y="0"/>
          <a:ext cx="0" cy="0"/>
          <a:chOff x="0" y="0"/>
          <a:chExt cx="0" cy="0"/>
        </a:xfrm>
      </p:grpSpPr>
      <p:sp>
        <p:nvSpPr>
          <p:cNvPr id="542" name="Google Shape;542;p43"/>
          <p:cNvSpPr txBox="1"/>
          <p:nvPr/>
        </p:nvSpPr>
        <p:spPr>
          <a:xfrm>
            <a:off x="835335" y="1215006"/>
            <a:ext cx="6414550" cy="36625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u="sng">
                <a:solidFill>
                  <a:schemeClr val="dk1"/>
                </a:solidFill>
                <a:latin typeface="Libre Baskerville"/>
                <a:ea typeface="Libre Baskerville"/>
                <a:cs typeface="Libre Baskerville"/>
                <a:sym typeface="Libre Baskerville"/>
              </a:rPr>
              <a:t>Police</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Click On “Add Police” </a:t>
            </a:r>
            <a:endParaRPr sz="3200">
              <a:solidFill>
                <a:schemeClr val="dk1"/>
              </a:solidFill>
              <a:latin typeface="Libre Baskerville"/>
              <a:ea typeface="Libre Baskerville"/>
              <a:cs typeface="Libre Baskerville"/>
              <a:sym typeface="Libre Baskerville"/>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Create Police</a:t>
            </a:r>
            <a:endParaRPr sz="3200">
              <a:solidFill>
                <a:schemeClr val="dk1"/>
              </a:solidFill>
              <a:latin typeface="Libre Baskerville"/>
              <a:ea typeface="Libre Baskerville"/>
              <a:cs typeface="Libre Baskerville"/>
              <a:sym typeface="Libre Baskerville"/>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View All “Police” </a:t>
            </a:r>
            <a:endParaRPr sz="3200">
              <a:solidFill>
                <a:schemeClr val="dk1"/>
              </a:solidFill>
              <a:latin typeface="Libre Baskerville"/>
              <a:ea typeface="Libre Baskerville"/>
              <a:cs typeface="Libre Baskerville"/>
              <a:sym typeface="Libre Baskerville"/>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View and Edit a Police Details</a:t>
            </a:r>
            <a:endParaRPr sz="3200" u="sng">
              <a:solidFill>
                <a:schemeClr val="dk1"/>
              </a:solidFill>
              <a:latin typeface="Arial"/>
              <a:ea typeface="Arial"/>
              <a:cs typeface="Arial"/>
              <a:sym typeface="Arial"/>
            </a:endParaRPr>
          </a:p>
          <a:p>
            <a:pPr marL="0" marR="0" lvl="0" indent="0" algn="l" rtl="0">
              <a:spcBef>
                <a:spcPts val="0"/>
              </a:spcBef>
              <a:spcAft>
                <a:spcPts val="0"/>
              </a:spcAft>
              <a:buNone/>
            </a:pPr>
            <a:r>
              <a:rPr lang="en-US" sz="3200" u="sng">
                <a:solidFill>
                  <a:schemeClr val="dk1"/>
                </a:solidFill>
                <a:latin typeface="Arial"/>
                <a:ea typeface="Arial"/>
                <a:cs typeface="Arial"/>
                <a:sym typeface="Arial"/>
              </a:rPr>
              <a:t> </a:t>
            </a:r>
            <a:endParaRPr sz="3200" u="sng">
              <a:solidFill>
                <a:schemeClr val="dk1"/>
              </a:solidFill>
              <a:latin typeface="Arial"/>
              <a:ea typeface="Arial"/>
              <a:cs typeface="Arial"/>
              <a:sym typeface="Arial"/>
            </a:endParaRPr>
          </a:p>
        </p:txBody>
      </p:sp>
      <p:pic>
        <p:nvPicPr>
          <p:cNvPr id="543" name="Google Shape;543;p43"/>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7"/>
        <p:cNvGrpSpPr/>
        <p:nvPr/>
      </p:nvGrpSpPr>
      <p:grpSpPr>
        <a:xfrm>
          <a:off x="0" y="0"/>
          <a:ext cx="0" cy="0"/>
          <a:chOff x="0" y="0"/>
          <a:chExt cx="0" cy="0"/>
        </a:xfrm>
      </p:grpSpPr>
      <p:sp>
        <p:nvSpPr>
          <p:cNvPr id="548" name="Google Shape;548;p44"/>
          <p:cNvSpPr txBox="1"/>
          <p:nvPr/>
        </p:nvSpPr>
        <p:spPr>
          <a:xfrm>
            <a:off x="604158" y="1028701"/>
            <a:ext cx="51761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Arial Rounded"/>
                <a:ea typeface="Arial Rounded"/>
                <a:cs typeface="Arial Rounded"/>
                <a:sym typeface="Arial Rounded"/>
              </a:rPr>
              <a:t>Step 1 </a:t>
            </a:r>
            <a:r>
              <a:rPr lang="en-US" sz="2000" b="1" u="sng">
                <a:solidFill>
                  <a:schemeClr val="dk1"/>
                </a:solidFill>
                <a:latin typeface="Arial Rounded"/>
                <a:ea typeface="Arial Rounded"/>
                <a:cs typeface="Arial Rounded"/>
                <a:sym typeface="Arial Rounded"/>
              </a:rPr>
              <a:t>&gt;&gt;</a:t>
            </a:r>
            <a:r>
              <a:rPr lang="en-US" sz="2400" b="1" u="sng">
                <a:solidFill>
                  <a:schemeClr val="dk1"/>
                </a:solidFill>
                <a:latin typeface="Arial Rounded"/>
                <a:ea typeface="Arial Rounded"/>
                <a:cs typeface="Arial Rounded"/>
                <a:sym typeface="Arial Rounded"/>
              </a:rPr>
              <a:t> “ Click On Add Police”</a:t>
            </a:r>
            <a:endParaRPr sz="2400" b="1" u="sng">
              <a:solidFill>
                <a:schemeClr val="dk1"/>
              </a:solidFill>
              <a:latin typeface="Arial Rounded"/>
              <a:ea typeface="Arial Rounded"/>
              <a:cs typeface="Arial Rounded"/>
              <a:sym typeface="Arial Rounded"/>
            </a:endParaRPr>
          </a:p>
        </p:txBody>
      </p:sp>
      <p:cxnSp>
        <p:nvCxnSpPr>
          <p:cNvPr id="549" name="Google Shape;549;p44"/>
          <p:cNvCxnSpPr/>
          <p:nvPr/>
        </p:nvCxnSpPr>
        <p:spPr>
          <a:xfrm flipH="1">
            <a:off x="4082135" y="1425050"/>
            <a:ext cx="8" cy="777628"/>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5"/>
          <p:cNvSpPr txBox="1"/>
          <p:nvPr/>
        </p:nvSpPr>
        <p:spPr>
          <a:xfrm>
            <a:off x="801278" y="1015922"/>
            <a:ext cx="7501180" cy="4524315"/>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7016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Patrol Team</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Create new patrol team</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all patrol teams</a:t>
            </a:r>
            <a:endParaRPr/>
          </a:p>
          <a:p>
            <a:pPr marL="1063625" marR="0" lvl="0" indent="-342900"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&amp; edit a patrol team</a:t>
            </a:r>
            <a:endParaRPr/>
          </a:p>
          <a:p>
            <a:pPr marL="1081088" marR="0" lvl="0" indent="-207962" algn="l" rtl="0">
              <a:spcBef>
                <a:spcPts val="0"/>
              </a:spcBef>
              <a:spcAft>
                <a:spcPts val="0"/>
              </a:spcAft>
              <a:buClr>
                <a:schemeClr val="dk1"/>
              </a:buClr>
              <a:buSzPts val="2400"/>
              <a:buFont typeface="Courier New"/>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Escalation Levels (Higher privilege)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Create new escalation level</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Add  staff or group of staffs to escalation level </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all escalation levels</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&amp; edit an escalation level</a:t>
            </a:r>
            <a:endParaRPr/>
          </a:p>
          <a:p>
            <a:pPr marL="5365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3"/>
        <p:cNvGrpSpPr/>
        <p:nvPr/>
      </p:nvGrpSpPr>
      <p:grpSpPr>
        <a:xfrm>
          <a:off x="0" y="0"/>
          <a:ext cx="0" cy="0"/>
          <a:chOff x="0" y="0"/>
          <a:chExt cx="0" cy="0"/>
        </a:xfrm>
      </p:grpSpPr>
      <p:sp>
        <p:nvSpPr>
          <p:cNvPr id="554" name="Google Shape;554;p45"/>
          <p:cNvSpPr txBox="1"/>
          <p:nvPr/>
        </p:nvSpPr>
        <p:spPr>
          <a:xfrm>
            <a:off x="1045041" y="1061359"/>
            <a:ext cx="51761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Arial Rounded"/>
                <a:ea typeface="Arial Rounded"/>
                <a:cs typeface="Arial Rounded"/>
                <a:sym typeface="Arial Rounded"/>
              </a:rPr>
              <a:t>Step 2 </a:t>
            </a:r>
            <a:r>
              <a:rPr lang="en-US" sz="2000" b="1" u="sng">
                <a:solidFill>
                  <a:schemeClr val="dk1"/>
                </a:solidFill>
                <a:latin typeface="Arial Rounded"/>
                <a:ea typeface="Arial Rounded"/>
                <a:cs typeface="Arial Rounded"/>
                <a:sym typeface="Arial Rounded"/>
              </a:rPr>
              <a:t>&gt;&gt;</a:t>
            </a:r>
            <a:r>
              <a:rPr lang="en-US" sz="2400" b="1" u="sng">
                <a:solidFill>
                  <a:schemeClr val="dk1"/>
                </a:solidFill>
                <a:latin typeface="Arial Rounded"/>
                <a:ea typeface="Arial Rounded"/>
                <a:cs typeface="Arial Rounded"/>
                <a:sym typeface="Arial Rounded"/>
              </a:rPr>
              <a:t> “ Create Police”</a:t>
            </a:r>
            <a:endParaRPr sz="2400" b="1" u="sng">
              <a:solidFill>
                <a:schemeClr val="dk1"/>
              </a:solidFill>
              <a:latin typeface="Arial Rounded"/>
              <a:ea typeface="Arial Rounded"/>
              <a:cs typeface="Arial Rounded"/>
              <a:sym typeface="Arial Rounded"/>
            </a:endParaRPr>
          </a:p>
        </p:txBody>
      </p:sp>
      <p:cxnSp>
        <p:nvCxnSpPr>
          <p:cNvPr id="555" name="Google Shape;555;p45"/>
          <p:cNvCxnSpPr/>
          <p:nvPr/>
        </p:nvCxnSpPr>
        <p:spPr>
          <a:xfrm flipH="1">
            <a:off x="1485892" y="3053443"/>
            <a:ext cx="1861466" cy="135359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46"/>
          <p:cNvSpPr txBox="1"/>
          <p:nvPr/>
        </p:nvSpPr>
        <p:spPr>
          <a:xfrm>
            <a:off x="1045041" y="1061359"/>
            <a:ext cx="51761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Arial Rounded"/>
                <a:ea typeface="Arial Rounded"/>
                <a:cs typeface="Arial Rounded"/>
                <a:sym typeface="Arial Rounded"/>
              </a:rPr>
              <a:t>Step 3 </a:t>
            </a:r>
            <a:r>
              <a:rPr lang="en-US" sz="2000" b="1" u="sng">
                <a:solidFill>
                  <a:schemeClr val="dk1"/>
                </a:solidFill>
                <a:latin typeface="Arial Rounded"/>
                <a:ea typeface="Arial Rounded"/>
                <a:cs typeface="Arial Rounded"/>
                <a:sym typeface="Arial Rounded"/>
              </a:rPr>
              <a:t>&gt;&gt;</a:t>
            </a:r>
            <a:r>
              <a:rPr lang="en-US" sz="2400" b="1" u="sng">
                <a:solidFill>
                  <a:schemeClr val="dk1"/>
                </a:solidFill>
                <a:latin typeface="Arial Rounded"/>
                <a:ea typeface="Arial Rounded"/>
                <a:cs typeface="Arial Rounded"/>
                <a:sym typeface="Arial Rounded"/>
              </a:rPr>
              <a:t> “ View All Police”</a:t>
            </a:r>
            <a:endParaRPr sz="2400" b="1" u="sng">
              <a:solidFill>
                <a:schemeClr val="dk1"/>
              </a:solidFill>
              <a:latin typeface="Arial Rounded"/>
              <a:ea typeface="Arial Rounded"/>
              <a:cs typeface="Arial Rounded"/>
              <a:sym typeface="Arial Rounded"/>
            </a:endParaRPr>
          </a:p>
        </p:txBody>
      </p:sp>
      <p:cxnSp>
        <p:nvCxnSpPr>
          <p:cNvPr id="561" name="Google Shape;561;p46"/>
          <p:cNvCxnSpPr/>
          <p:nvPr/>
        </p:nvCxnSpPr>
        <p:spPr>
          <a:xfrm flipH="1">
            <a:off x="1485892" y="3004456"/>
            <a:ext cx="1861466" cy="135359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5"/>
        <p:cNvGrpSpPr/>
        <p:nvPr/>
      </p:nvGrpSpPr>
      <p:grpSpPr>
        <a:xfrm>
          <a:off x="0" y="0"/>
          <a:ext cx="0" cy="0"/>
          <a:chOff x="0" y="0"/>
          <a:chExt cx="0" cy="0"/>
        </a:xfrm>
      </p:grpSpPr>
      <p:sp>
        <p:nvSpPr>
          <p:cNvPr id="566" name="Google Shape;566;p47"/>
          <p:cNvSpPr txBox="1"/>
          <p:nvPr/>
        </p:nvSpPr>
        <p:spPr>
          <a:xfrm>
            <a:off x="261257" y="963388"/>
            <a:ext cx="558438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4</a:t>
            </a:r>
            <a:r>
              <a:rPr lang="en-US" sz="2000" b="1" u="sng">
                <a:solidFill>
                  <a:schemeClr val="dk1"/>
                </a:solidFill>
                <a:latin typeface="Arial Rounded"/>
                <a:ea typeface="Arial Rounded"/>
                <a:cs typeface="Arial Rounded"/>
                <a:sym typeface="Arial Rounded"/>
              </a:rPr>
              <a:t>&gt;&gt;</a:t>
            </a:r>
            <a:r>
              <a:rPr lang="en-US" sz="2400" b="1" u="sng">
                <a:solidFill>
                  <a:schemeClr val="dk1"/>
                </a:solidFill>
                <a:latin typeface="Arial Rounded"/>
                <a:ea typeface="Arial Rounded"/>
                <a:cs typeface="Arial Rounded"/>
                <a:sym typeface="Arial Rounded"/>
              </a:rPr>
              <a:t> “ Viewand Edit a  Police </a:t>
            </a:r>
            <a:r>
              <a:rPr lang="en-US" sz="2400" b="1">
                <a:solidFill>
                  <a:schemeClr val="dk1"/>
                </a:solidFill>
                <a:latin typeface="Arial Rounded"/>
                <a:ea typeface="Arial Rounded"/>
                <a:cs typeface="Arial Rounded"/>
                <a:sym typeface="Arial Rounded"/>
              </a:rPr>
              <a:t>Details”</a:t>
            </a:r>
            <a:endParaRPr sz="2400" b="1">
              <a:solidFill>
                <a:schemeClr val="dk1"/>
              </a:solidFill>
              <a:latin typeface="Arial Rounded"/>
              <a:ea typeface="Arial Rounded"/>
              <a:cs typeface="Arial Rounded"/>
              <a:sym typeface="Arial Rounded"/>
            </a:endParaRPr>
          </a:p>
        </p:txBody>
      </p:sp>
      <p:cxnSp>
        <p:nvCxnSpPr>
          <p:cNvPr id="567" name="Google Shape;567;p47"/>
          <p:cNvCxnSpPr/>
          <p:nvPr/>
        </p:nvCxnSpPr>
        <p:spPr>
          <a:xfrm>
            <a:off x="4114800" y="1555682"/>
            <a:ext cx="16322" cy="1757340"/>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571"/>
        <p:cNvGrpSpPr/>
        <p:nvPr/>
      </p:nvGrpSpPr>
      <p:grpSpPr>
        <a:xfrm>
          <a:off x="0" y="0"/>
          <a:ext cx="0" cy="0"/>
          <a:chOff x="0" y="0"/>
          <a:chExt cx="0" cy="0"/>
        </a:xfrm>
      </p:grpSpPr>
      <p:sp>
        <p:nvSpPr>
          <p:cNvPr id="572" name="Google Shape;572;p48"/>
          <p:cNvSpPr txBox="1"/>
          <p:nvPr/>
        </p:nvSpPr>
        <p:spPr>
          <a:xfrm>
            <a:off x="683277" y="1174833"/>
            <a:ext cx="8036180" cy="34470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u="sng">
                <a:solidFill>
                  <a:schemeClr val="dk1"/>
                </a:solidFill>
                <a:latin typeface="Libre Baskerville"/>
                <a:ea typeface="Libre Baskerville"/>
                <a:cs typeface="Libre Baskerville"/>
                <a:sym typeface="Libre Baskerville"/>
              </a:rPr>
              <a:t>Patrol Team</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Click On “Add Patrol Team” </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Create Patrol Team </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View All “Patrol Team” </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View and Edit a Patrol Team</a:t>
            </a:r>
            <a:endParaRPr/>
          </a:p>
          <a:p>
            <a:pPr marL="0" marR="0" lvl="0" indent="0" algn="l" rtl="0">
              <a:spcBef>
                <a:spcPts val="0"/>
              </a:spcBef>
              <a:spcAft>
                <a:spcPts val="0"/>
              </a:spcAft>
              <a:buNone/>
            </a:pPr>
            <a:r>
              <a:rPr lang="en-US" sz="3600" b="1" u="sng">
                <a:solidFill>
                  <a:schemeClr val="dk1"/>
                </a:solidFill>
                <a:latin typeface="Arial"/>
                <a:ea typeface="Arial"/>
                <a:cs typeface="Arial"/>
                <a:sym typeface="Arial"/>
              </a:rPr>
              <a:t> </a:t>
            </a:r>
            <a:endParaRPr/>
          </a:p>
        </p:txBody>
      </p:sp>
      <p:pic>
        <p:nvPicPr>
          <p:cNvPr id="573" name="Google Shape;573;p48"/>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7"/>
        <p:cNvGrpSpPr/>
        <p:nvPr/>
      </p:nvGrpSpPr>
      <p:grpSpPr>
        <a:xfrm>
          <a:off x="0" y="0"/>
          <a:ext cx="0" cy="0"/>
          <a:chOff x="0" y="0"/>
          <a:chExt cx="0" cy="0"/>
        </a:xfrm>
      </p:grpSpPr>
      <p:cxnSp>
        <p:nvCxnSpPr>
          <p:cNvPr id="578" name="Google Shape;578;p49"/>
          <p:cNvCxnSpPr/>
          <p:nvPr/>
        </p:nvCxnSpPr>
        <p:spPr>
          <a:xfrm flipH="1">
            <a:off x="1910433" y="2988128"/>
            <a:ext cx="1485910" cy="1407743"/>
          </a:xfrm>
          <a:prstGeom prst="straightConnector1">
            <a:avLst/>
          </a:prstGeom>
          <a:noFill/>
          <a:ln w="57150" cap="flat" cmpd="sng">
            <a:solidFill>
              <a:schemeClr val="dk1"/>
            </a:solidFill>
            <a:prstDash val="solid"/>
            <a:miter lim="800000"/>
            <a:headEnd type="none" w="sm" len="sm"/>
            <a:tailEnd type="triangle" w="med" len="med"/>
          </a:ln>
        </p:spPr>
      </p:cxnSp>
      <p:sp>
        <p:nvSpPr>
          <p:cNvPr id="579" name="Google Shape;579;p49"/>
          <p:cNvSpPr txBox="1"/>
          <p:nvPr/>
        </p:nvSpPr>
        <p:spPr>
          <a:xfrm>
            <a:off x="0" y="1061355"/>
            <a:ext cx="587828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1 &gt;&gt; “ Click On Add Patrol Team ”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3"/>
        <p:cNvGrpSpPr/>
        <p:nvPr/>
      </p:nvGrpSpPr>
      <p:grpSpPr>
        <a:xfrm>
          <a:off x="0" y="0"/>
          <a:ext cx="0" cy="0"/>
          <a:chOff x="0" y="0"/>
          <a:chExt cx="0" cy="0"/>
        </a:xfrm>
      </p:grpSpPr>
      <p:sp>
        <p:nvSpPr>
          <p:cNvPr id="584" name="Google Shape;584;p50"/>
          <p:cNvSpPr/>
          <p:nvPr/>
        </p:nvSpPr>
        <p:spPr>
          <a:xfrm>
            <a:off x="2824844" y="1583872"/>
            <a:ext cx="424542"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585" name="Google Shape;585;p50"/>
          <p:cNvSpPr/>
          <p:nvPr/>
        </p:nvSpPr>
        <p:spPr>
          <a:xfrm rot="10800000">
            <a:off x="3075511" y="1742924"/>
            <a:ext cx="364127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586" name="Google Shape;586;p50"/>
          <p:cNvSpPr/>
          <p:nvPr/>
        </p:nvSpPr>
        <p:spPr>
          <a:xfrm>
            <a:off x="1022428" y="1042681"/>
            <a:ext cx="402937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2 &gt;&gt; “ Create Patrol”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0"/>
        <p:cNvGrpSpPr/>
        <p:nvPr/>
      </p:nvGrpSpPr>
      <p:grpSpPr>
        <a:xfrm>
          <a:off x="0" y="0"/>
          <a:ext cx="0" cy="0"/>
          <a:chOff x="0" y="0"/>
          <a:chExt cx="0" cy="0"/>
        </a:xfrm>
      </p:grpSpPr>
      <p:sp>
        <p:nvSpPr>
          <p:cNvPr id="591" name="Google Shape;591;p51"/>
          <p:cNvSpPr/>
          <p:nvPr/>
        </p:nvSpPr>
        <p:spPr>
          <a:xfrm>
            <a:off x="2890156" y="2726872"/>
            <a:ext cx="2939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592" name="Google Shape;592;p51"/>
          <p:cNvSpPr/>
          <p:nvPr/>
        </p:nvSpPr>
        <p:spPr>
          <a:xfrm rot="10800000">
            <a:off x="3428446" y="2900136"/>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593" name="Google Shape;593;p51"/>
          <p:cNvSpPr/>
          <p:nvPr/>
        </p:nvSpPr>
        <p:spPr>
          <a:xfrm>
            <a:off x="529870" y="1059010"/>
            <a:ext cx="501448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00" b="1" u="sng">
                <a:solidFill>
                  <a:schemeClr val="dk1"/>
                </a:solidFill>
                <a:latin typeface="Arial Rounded"/>
                <a:ea typeface="Arial Rounded"/>
                <a:cs typeface="Arial Rounded"/>
                <a:sym typeface="Arial Rounded"/>
              </a:rPr>
              <a:t>Step 3 &gt;&gt; “ View All Patrol Team” </a:t>
            </a:r>
            <a:endParaRPr sz="2300" b="1" u="sng">
              <a:solidFill>
                <a:schemeClr val="dk1"/>
              </a:solidFill>
              <a:latin typeface="Arial Rounded"/>
              <a:ea typeface="Arial Rounded"/>
              <a:cs typeface="Arial Rounded"/>
              <a:sym typeface="Arial Rounde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7"/>
        <p:cNvGrpSpPr/>
        <p:nvPr/>
      </p:nvGrpSpPr>
      <p:grpSpPr>
        <a:xfrm>
          <a:off x="0" y="0"/>
          <a:ext cx="0" cy="0"/>
          <a:chOff x="0" y="0"/>
          <a:chExt cx="0" cy="0"/>
        </a:xfrm>
      </p:grpSpPr>
      <p:sp>
        <p:nvSpPr>
          <p:cNvPr id="598" name="Google Shape;598;p52"/>
          <p:cNvSpPr/>
          <p:nvPr/>
        </p:nvSpPr>
        <p:spPr>
          <a:xfrm>
            <a:off x="511496" y="974101"/>
            <a:ext cx="5002250" cy="815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00" b="1" u="sng">
                <a:solidFill>
                  <a:schemeClr val="dk1"/>
                </a:solidFill>
                <a:latin typeface="Arial Rounded"/>
                <a:ea typeface="Arial Rounded"/>
                <a:cs typeface="Arial Rounded"/>
                <a:sym typeface="Arial Rounded"/>
              </a:rPr>
              <a:t>Step 4 &gt;&gt; “ View and Edit A Patrol Team” </a:t>
            </a:r>
            <a:endParaRPr sz="2300" b="1" u="sng">
              <a:solidFill>
                <a:schemeClr val="dk1"/>
              </a:solidFill>
              <a:latin typeface="Arial Rounded"/>
              <a:ea typeface="Arial Rounded"/>
              <a:cs typeface="Arial Rounded"/>
              <a:sym typeface="Arial Rounded"/>
            </a:endParaRPr>
          </a:p>
        </p:txBody>
      </p:sp>
      <p:cxnSp>
        <p:nvCxnSpPr>
          <p:cNvPr id="599" name="Google Shape;599;p52"/>
          <p:cNvCxnSpPr/>
          <p:nvPr/>
        </p:nvCxnSpPr>
        <p:spPr>
          <a:xfrm flipH="1">
            <a:off x="1436904" y="2514600"/>
            <a:ext cx="16339" cy="1326100"/>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603"/>
        <p:cNvGrpSpPr/>
        <p:nvPr/>
      </p:nvGrpSpPr>
      <p:grpSpPr>
        <a:xfrm>
          <a:off x="0" y="0"/>
          <a:ext cx="0" cy="0"/>
          <a:chOff x="0" y="0"/>
          <a:chExt cx="0" cy="0"/>
        </a:xfrm>
      </p:grpSpPr>
      <p:sp>
        <p:nvSpPr>
          <p:cNvPr id="604" name="Google Shape;604;p53"/>
          <p:cNvSpPr txBox="1"/>
          <p:nvPr/>
        </p:nvSpPr>
        <p:spPr>
          <a:xfrm>
            <a:off x="3167742" y="2694213"/>
            <a:ext cx="401682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605" name="Google Shape;605;p53"/>
          <p:cNvSpPr txBox="1"/>
          <p:nvPr/>
        </p:nvSpPr>
        <p:spPr>
          <a:xfrm>
            <a:off x="636817" y="1393681"/>
            <a:ext cx="11136083"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u="sng">
                <a:solidFill>
                  <a:schemeClr val="dk1"/>
                </a:solidFill>
                <a:latin typeface="Libre Baskerville"/>
                <a:ea typeface="Libre Baskerville"/>
                <a:cs typeface="Libre Baskerville"/>
                <a:sym typeface="Libre Baskerville"/>
              </a:rPr>
              <a:t>Escalation Level</a:t>
            </a:r>
            <a:endParaRPr/>
          </a:p>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Create Escalation List</a:t>
            </a:r>
            <a:endParaRPr/>
          </a:p>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Escalation By Self Settings</a:t>
            </a:r>
            <a:endParaRPr/>
          </a:p>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Escalation On Behalf of Email Template</a:t>
            </a:r>
            <a:endParaRPr/>
          </a:p>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Incidents Escalation by Self Notification Template </a:t>
            </a:r>
            <a:endParaRPr/>
          </a:p>
        </p:txBody>
      </p:sp>
      <p:pic>
        <p:nvPicPr>
          <p:cNvPr id="606" name="Google Shape;606;p53"/>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0"/>
        <p:cNvGrpSpPr/>
        <p:nvPr/>
      </p:nvGrpSpPr>
      <p:grpSpPr>
        <a:xfrm>
          <a:off x="0" y="0"/>
          <a:ext cx="0" cy="0"/>
          <a:chOff x="0" y="0"/>
          <a:chExt cx="0" cy="0"/>
        </a:xfrm>
      </p:grpSpPr>
      <p:sp>
        <p:nvSpPr>
          <p:cNvPr id="611" name="Google Shape;611;p54"/>
          <p:cNvSpPr/>
          <p:nvPr/>
        </p:nvSpPr>
        <p:spPr>
          <a:xfrm rot="10800000">
            <a:off x="4277531" y="1773465"/>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12" name="Google Shape;612;p54"/>
          <p:cNvSpPr/>
          <p:nvPr/>
        </p:nvSpPr>
        <p:spPr>
          <a:xfrm>
            <a:off x="2723726" y="1625449"/>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13" name="Google Shape;613;p54"/>
          <p:cNvSpPr/>
          <p:nvPr/>
        </p:nvSpPr>
        <p:spPr>
          <a:xfrm>
            <a:off x="393872" y="1089776"/>
            <a:ext cx="526471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1 &gt;&gt; “Create Escalation List”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6"/>
          <p:cNvSpPr txBox="1"/>
          <p:nvPr/>
        </p:nvSpPr>
        <p:spPr>
          <a:xfrm>
            <a:off x="801278" y="1015922"/>
            <a:ext cx="7775164" cy="4524315"/>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7016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Incident Type</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Create new incident type</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all incident types</a:t>
            </a:r>
            <a:endParaRPr/>
          </a:p>
          <a:p>
            <a:pPr marL="1063625" marR="0" lvl="0" indent="-342900"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&amp; edit an incident type</a:t>
            </a:r>
            <a:endParaRPr/>
          </a:p>
          <a:p>
            <a:pPr marL="1081088" marR="0" lvl="0" indent="-207962" algn="l" rtl="0">
              <a:spcBef>
                <a:spcPts val="0"/>
              </a:spcBef>
              <a:spcAft>
                <a:spcPts val="0"/>
              </a:spcAft>
              <a:buClr>
                <a:schemeClr val="dk1"/>
              </a:buClr>
              <a:buSzPts val="2400"/>
              <a:buFont typeface="Courier New"/>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Notification Settings (Higher privilege)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Modify notification options</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Modify email templates</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Modify SMS templates</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SMS gateway settings</a:t>
            </a:r>
            <a:endParaRPr/>
          </a:p>
          <a:p>
            <a:pPr marL="5365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7"/>
        <p:cNvGrpSpPr/>
        <p:nvPr/>
      </p:nvGrpSpPr>
      <p:grpSpPr>
        <a:xfrm>
          <a:off x="0" y="0"/>
          <a:ext cx="0" cy="0"/>
          <a:chOff x="0" y="0"/>
          <a:chExt cx="0" cy="0"/>
        </a:xfrm>
      </p:grpSpPr>
      <p:sp>
        <p:nvSpPr>
          <p:cNvPr id="618" name="Google Shape;618;p55"/>
          <p:cNvSpPr/>
          <p:nvPr/>
        </p:nvSpPr>
        <p:spPr>
          <a:xfrm>
            <a:off x="282943" y="1058171"/>
            <a:ext cx="549737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2 &gt;&gt; “ Escalation By Self Settings</a:t>
            </a:r>
            <a:r>
              <a:rPr lang="en-US" sz="2000" b="1">
                <a:solidFill>
                  <a:schemeClr val="dk1"/>
                </a:solidFill>
                <a:latin typeface="Arial Rounded"/>
                <a:ea typeface="Arial Rounded"/>
                <a:cs typeface="Arial Rounded"/>
                <a:sym typeface="Arial Rounded"/>
              </a:rPr>
              <a:t>” </a:t>
            </a:r>
            <a:endParaRPr sz="2000" b="1">
              <a:solidFill>
                <a:schemeClr val="dk1"/>
              </a:solidFill>
              <a:latin typeface="Arial Rounded"/>
              <a:ea typeface="Arial Rounded"/>
              <a:cs typeface="Arial Rounded"/>
              <a:sym typeface="Arial Rounded"/>
            </a:endParaRPr>
          </a:p>
        </p:txBody>
      </p:sp>
      <p:cxnSp>
        <p:nvCxnSpPr>
          <p:cNvPr id="619" name="Google Shape;619;p55"/>
          <p:cNvCxnSpPr/>
          <p:nvPr/>
        </p:nvCxnSpPr>
        <p:spPr>
          <a:xfrm flipH="1">
            <a:off x="2517274" y="4767944"/>
            <a:ext cx="1485910" cy="140774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3"/>
        <p:cNvGrpSpPr/>
        <p:nvPr/>
      </p:nvGrpSpPr>
      <p:grpSpPr>
        <a:xfrm>
          <a:off x="0" y="0"/>
          <a:ext cx="0" cy="0"/>
          <a:chOff x="0" y="0"/>
          <a:chExt cx="0" cy="0"/>
        </a:xfrm>
      </p:grpSpPr>
      <p:sp>
        <p:nvSpPr>
          <p:cNvPr id="624" name="Google Shape;624;p56"/>
          <p:cNvSpPr/>
          <p:nvPr/>
        </p:nvSpPr>
        <p:spPr>
          <a:xfrm rot="10800000">
            <a:off x="6334931" y="1789793"/>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25" name="Google Shape;625;p56"/>
          <p:cNvSpPr/>
          <p:nvPr/>
        </p:nvSpPr>
        <p:spPr>
          <a:xfrm>
            <a:off x="2723726" y="1625449"/>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26" name="Google Shape;626;p56"/>
          <p:cNvSpPr/>
          <p:nvPr/>
        </p:nvSpPr>
        <p:spPr>
          <a:xfrm>
            <a:off x="348257" y="1009185"/>
            <a:ext cx="54973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3 &gt;&gt; “ Escalation on Behalf Email </a:t>
            </a:r>
            <a:r>
              <a:rPr lang="en-US" sz="2000" b="1">
                <a:solidFill>
                  <a:schemeClr val="dk1"/>
                </a:solidFill>
                <a:latin typeface="Arial Rounded"/>
                <a:ea typeface="Arial Rounded"/>
                <a:cs typeface="Arial Rounded"/>
                <a:sym typeface="Arial Rounded"/>
              </a:rPr>
              <a:t>Template ” </a:t>
            </a:r>
            <a:endParaRPr sz="2000" b="1">
              <a:solidFill>
                <a:schemeClr val="dk1"/>
              </a:solidFill>
              <a:latin typeface="Arial Rounded"/>
              <a:ea typeface="Arial Rounded"/>
              <a:cs typeface="Arial Rounded"/>
              <a:sym typeface="Arial Rounde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0"/>
        <p:cNvGrpSpPr/>
        <p:nvPr/>
      </p:nvGrpSpPr>
      <p:grpSpPr>
        <a:xfrm>
          <a:off x="0" y="0"/>
          <a:ext cx="0" cy="0"/>
          <a:chOff x="0" y="0"/>
          <a:chExt cx="0" cy="0"/>
        </a:xfrm>
      </p:grpSpPr>
      <p:sp>
        <p:nvSpPr>
          <p:cNvPr id="631" name="Google Shape;631;p57"/>
          <p:cNvSpPr/>
          <p:nvPr/>
        </p:nvSpPr>
        <p:spPr>
          <a:xfrm rot="10800000">
            <a:off x="7706531" y="1806122"/>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32" name="Google Shape;632;p57"/>
          <p:cNvSpPr/>
          <p:nvPr/>
        </p:nvSpPr>
        <p:spPr>
          <a:xfrm>
            <a:off x="2723726" y="1625449"/>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33" name="Google Shape;633;p57"/>
          <p:cNvSpPr/>
          <p:nvPr/>
        </p:nvSpPr>
        <p:spPr>
          <a:xfrm>
            <a:off x="608289" y="1024462"/>
            <a:ext cx="493385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4 &gt;&gt; “Incident Escalation ”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637"/>
        <p:cNvGrpSpPr/>
        <p:nvPr/>
      </p:nvGrpSpPr>
      <p:grpSpPr>
        <a:xfrm>
          <a:off x="0" y="0"/>
          <a:ext cx="0" cy="0"/>
          <a:chOff x="0" y="0"/>
          <a:chExt cx="0" cy="0"/>
        </a:xfrm>
      </p:grpSpPr>
      <p:sp>
        <p:nvSpPr>
          <p:cNvPr id="638" name="Google Shape;638;p58"/>
          <p:cNvSpPr txBox="1"/>
          <p:nvPr/>
        </p:nvSpPr>
        <p:spPr>
          <a:xfrm>
            <a:off x="876300" y="1420584"/>
            <a:ext cx="6678386" cy="29854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u="sng">
                <a:solidFill>
                  <a:schemeClr val="dk1"/>
                </a:solidFill>
                <a:latin typeface="Libre Baskerville"/>
                <a:ea typeface="Libre Baskerville"/>
                <a:cs typeface="Libre Baskerville"/>
                <a:sym typeface="Libre Baskerville"/>
              </a:rPr>
              <a:t>Incident type </a:t>
            </a:r>
            <a:endParaRPr/>
          </a:p>
          <a:p>
            <a:pPr marL="742950" marR="0" lvl="0" indent="-7429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Click on “Add Incident Type</a:t>
            </a:r>
            <a:endParaRPr/>
          </a:p>
          <a:p>
            <a:pPr marL="742950" marR="0" lvl="0" indent="-7429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Locate “All Incident Type </a:t>
            </a:r>
            <a:endParaRPr/>
          </a:p>
          <a:p>
            <a:pPr marL="742950" marR="0" lvl="0" indent="-7429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Report Incident </a:t>
            </a:r>
            <a:endParaRPr/>
          </a:p>
          <a:p>
            <a:pPr marL="742950" marR="0" lvl="0" indent="-7429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Update Incident </a:t>
            </a:r>
            <a:endParaRPr/>
          </a:p>
        </p:txBody>
      </p:sp>
      <p:pic>
        <p:nvPicPr>
          <p:cNvPr id="639" name="Google Shape;639;p58"/>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3"/>
        <p:cNvGrpSpPr/>
        <p:nvPr/>
      </p:nvGrpSpPr>
      <p:grpSpPr>
        <a:xfrm>
          <a:off x="0" y="0"/>
          <a:ext cx="0" cy="0"/>
          <a:chOff x="0" y="0"/>
          <a:chExt cx="0" cy="0"/>
        </a:xfrm>
      </p:grpSpPr>
      <p:sp>
        <p:nvSpPr>
          <p:cNvPr id="644" name="Google Shape;644;p59"/>
          <p:cNvSpPr/>
          <p:nvPr/>
        </p:nvSpPr>
        <p:spPr>
          <a:xfrm>
            <a:off x="419906" y="1105292"/>
            <a:ext cx="531062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1 &gt;&gt;  Click On “  Add Incident Type ” </a:t>
            </a:r>
            <a:endParaRPr/>
          </a:p>
        </p:txBody>
      </p:sp>
      <p:cxnSp>
        <p:nvCxnSpPr>
          <p:cNvPr id="645" name="Google Shape;645;p59"/>
          <p:cNvCxnSpPr/>
          <p:nvPr/>
        </p:nvCxnSpPr>
        <p:spPr>
          <a:xfrm flipH="1">
            <a:off x="2027417" y="3722915"/>
            <a:ext cx="1485910" cy="1407743"/>
          </a:xfrm>
          <a:prstGeom prst="straightConnector1">
            <a:avLst/>
          </a:prstGeom>
          <a:noFill/>
          <a:ln w="57150" cap="flat" cmpd="sng">
            <a:solidFill>
              <a:schemeClr val="dk1"/>
            </a:solidFill>
            <a:prstDash val="solid"/>
            <a:miter lim="800000"/>
            <a:headEnd type="none" w="sm" len="sm"/>
            <a:tailEnd type="triangle" w="med" len="med"/>
          </a:ln>
        </p:spPr>
      </p:cxnSp>
      <p:sp>
        <p:nvSpPr>
          <p:cNvPr id="646" name="Google Shape;646;p59"/>
          <p:cNvSpPr/>
          <p:nvPr/>
        </p:nvSpPr>
        <p:spPr>
          <a:xfrm rot="10800000">
            <a:off x="5885954" y="1840076"/>
            <a:ext cx="50687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Calibri"/>
                <a:ea typeface="Calibri"/>
                <a:cs typeface="Calibri"/>
                <a:sym typeface="Calibri"/>
              </a:rPr>
              <a:t>{</a:t>
            </a:r>
            <a:endParaRPr/>
          </a:p>
        </p:txBody>
      </p:sp>
      <p:sp>
        <p:nvSpPr>
          <p:cNvPr id="647" name="Google Shape;647;p59"/>
          <p:cNvSpPr/>
          <p:nvPr/>
        </p:nvSpPr>
        <p:spPr>
          <a:xfrm>
            <a:off x="2821781" y="1709449"/>
            <a:ext cx="50687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Calibri"/>
                <a:ea typeface="Calibri"/>
                <a:cs typeface="Calibri"/>
                <a:sym typeface="Calibri"/>
              </a:rPr>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60"/>
          <p:cNvSpPr/>
          <p:nvPr/>
        </p:nvSpPr>
        <p:spPr>
          <a:xfrm>
            <a:off x="782212" y="1048823"/>
            <a:ext cx="494045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2 &gt;&gt;  Locate “  All Incident Type ” </a:t>
            </a:r>
            <a:endParaRPr/>
          </a:p>
        </p:txBody>
      </p:sp>
      <p:cxnSp>
        <p:nvCxnSpPr>
          <p:cNvPr id="653" name="Google Shape;653;p60"/>
          <p:cNvCxnSpPr/>
          <p:nvPr/>
        </p:nvCxnSpPr>
        <p:spPr>
          <a:xfrm flipH="1">
            <a:off x="2078826" y="4180115"/>
            <a:ext cx="1485910" cy="1407743"/>
          </a:xfrm>
          <a:prstGeom prst="straightConnector1">
            <a:avLst/>
          </a:prstGeom>
          <a:noFill/>
          <a:ln w="57150" cap="flat" cmpd="sng">
            <a:solidFill>
              <a:schemeClr val="dk1"/>
            </a:solidFill>
            <a:prstDash val="solid"/>
            <a:miter lim="800000"/>
            <a:headEnd type="none" w="sm" len="sm"/>
            <a:tailEnd type="triangle" w="med" len="med"/>
          </a:ln>
        </p:spPr>
      </p:cxnSp>
      <p:sp>
        <p:nvSpPr>
          <p:cNvPr id="654" name="Google Shape;654;p60"/>
          <p:cNvSpPr/>
          <p:nvPr/>
        </p:nvSpPr>
        <p:spPr>
          <a:xfrm rot="10800000">
            <a:off x="5722668" y="3000230"/>
            <a:ext cx="50687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Calibri"/>
                <a:ea typeface="Calibri"/>
                <a:cs typeface="Calibri"/>
                <a:sym typeface="Calibri"/>
              </a:rPr>
              <a:t>{</a:t>
            </a:r>
            <a:endParaRPr/>
          </a:p>
        </p:txBody>
      </p:sp>
      <p:sp>
        <p:nvSpPr>
          <p:cNvPr id="655" name="Google Shape;655;p60"/>
          <p:cNvSpPr/>
          <p:nvPr/>
        </p:nvSpPr>
        <p:spPr>
          <a:xfrm>
            <a:off x="2821782" y="2856676"/>
            <a:ext cx="50687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Calibri"/>
                <a:ea typeface="Calibri"/>
                <a:cs typeface="Calibri"/>
                <a:sym typeface="Calibri"/>
              </a:rPr>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9"/>
        <p:cNvGrpSpPr/>
        <p:nvPr/>
      </p:nvGrpSpPr>
      <p:grpSpPr>
        <a:xfrm>
          <a:off x="0" y="0"/>
          <a:ext cx="0" cy="0"/>
          <a:chOff x="0" y="0"/>
          <a:chExt cx="0" cy="0"/>
        </a:xfrm>
      </p:grpSpPr>
      <p:sp>
        <p:nvSpPr>
          <p:cNvPr id="660" name="Google Shape;660;p61"/>
          <p:cNvSpPr/>
          <p:nvPr/>
        </p:nvSpPr>
        <p:spPr>
          <a:xfrm>
            <a:off x="916725" y="484806"/>
            <a:ext cx="47367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3&gt;&gt;  Locate “  Report Incident ” </a:t>
            </a:r>
            <a:endParaRPr/>
          </a:p>
        </p:txBody>
      </p:sp>
      <p:cxnSp>
        <p:nvCxnSpPr>
          <p:cNvPr id="661" name="Google Shape;661;p61"/>
          <p:cNvCxnSpPr/>
          <p:nvPr/>
        </p:nvCxnSpPr>
        <p:spPr>
          <a:xfrm flipH="1">
            <a:off x="1488943" y="2922815"/>
            <a:ext cx="1485910" cy="140774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62"/>
          <p:cNvSpPr/>
          <p:nvPr/>
        </p:nvSpPr>
        <p:spPr>
          <a:xfrm>
            <a:off x="914662" y="174562"/>
            <a:ext cx="445173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u="sng">
                <a:solidFill>
                  <a:schemeClr val="dk1"/>
                </a:solidFill>
                <a:latin typeface="Arial Rounded"/>
                <a:ea typeface="Arial Rounded"/>
                <a:cs typeface="Arial Rounded"/>
                <a:sym typeface="Arial Rounded"/>
              </a:rPr>
              <a:t>Step 4  &gt;&gt;  Locate “  Update Incident ” </a:t>
            </a:r>
            <a:endParaRPr/>
          </a:p>
        </p:txBody>
      </p:sp>
      <p:cxnSp>
        <p:nvCxnSpPr>
          <p:cNvPr id="667" name="Google Shape;667;p62"/>
          <p:cNvCxnSpPr/>
          <p:nvPr/>
        </p:nvCxnSpPr>
        <p:spPr>
          <a:xfrm flipH="1">
            <a:off x="1654618" y="3233058"/>
            <a:ext cx="1485910" cy="140774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71"/>
        <p:cNvGrpSpPr/>
        <p:nvPr/>
      </p:nvGrpSpPr>
      <p:grpSpPr>
        <a:xfrm>
          <a:off x="0" y="0"/>
          <a:ext cx="0" cy="0"/>
          <a:chOff x="0" y="0"/>
          <a:chExt cx="0" cy="0"/>
        </a:xfrm>
      </p:grpSpPr>
      <p:sp>
        <p:nvSpPr>
          <p:cNvPr id="672" name="Google Shape;672;p63"/>
          <p:cNvSpPr txBox="1"/>
          <p:nvPr/>
        </p:nvSpPr>
        <p:spPr>
          <a:xfrm>
            <a:off x="2793274" y="2465613"/>
            <a:ext cx="6678386"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FFCA08"/>
                </a:solidFill>
                <a:latin typeface="Arial Rounded"/>
                <a:ea typeface="Arial Rounded"/>
                <a:cs typeface="Arial Rounded"/>
                <a:sym typeface="Arial Rounded"/>
              </a:rPr>
              <a:t>5</a:t>
            </a:r>
            <a:r>
              <a:rPr lang="en-US" sz="4800" b="1">
                <a:solidFill>
                  <a:srgbClr val="FFCA08"/>
                </a:solidFill>
                <a:latin typeface="Libre Baskerville"/>
                <a:ea typeface="Libre Baskerville"/>
                <a:cs typeface="Libre Baskerville"/>
                <a:sym typeface="Libre Baskerville"/>
              </a:rPr>
              <a:t>.</a:t>
            </a:r>
            <a:endParaRPr/>
          </a:p>
          <a:p>
            <a:pPr marL="0" marR="0" lvl="0" indent="0" algn="ctr" rtl="0">
              <a:spcBef>
                <a:spcPts val="0"/>
              </a:spcBef>
              <a:spcAft>
                <a:spcPts val="0"/>
              </a:spcAft>
              <a:buNone/>
            </a:pPr>
            <a:r>
              <a:rPr lang="en-US" sz="4800" b="1">
                <a:solidFill>
                  <a:srgbClr val="FFCA08"/>
                </a:solidFill>
                <a:latin typeface="Libre Baskerville"/>
                <a:ea typeface="Libre Baskerville"/>
                <a:cs typeface="Libre Baskerville"/>
                <a:sym typeface="Libre Baskerville"/>
              </a:rPr>
              <a:t>Task Management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CA08"/>
        </a:solidFill>
        <a:effectLst/>
      </p:bgPr>
    </p:bg>
    <p:spTree>
      <p:nvGrpSpPr>
        <p:cNvPr id="1" name="Shape 676"/>
        <p:cNvGrpSpPr/>
        <p:nvPr/>
      </p:nvGrpSpPr>
      <p:grpSpPr>
        <a:xfrm>
          <a:off x="0" y="0"/>
          <a:ext cx="0" cy="0"/>
          <a:chOff x="0" y="0"/>
          <a:chExt cx="0" cy="0"/>
        </a:xfrm>
      </p:grpSpPr>
      <p:sp>
        <p:nvSpPr>
          <p:cNvPr id="677" name="Google Shape;677;p64"/>
          <p:cNvSpPr txBox="1"/>
          <p:nvPr/>
        </p:nvSpPr>
        <p:spPr>
          <a:xfrm>
            <a:off x="577514" y="962526"/>
            <a:ext cx="5887453"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u="sng">
                <a:solidFill>
                  <a:schemeClr val="dk1"/>
                </a:solidFill>
                <a:latin typeface="Rosarivo"/>
                <a:ea typeface="Rosarivo"/>
                <a:cs typeface="Rosarivo"/>
                <a:sym typeface="Rosarivo"/>
              </a:rPr>
              <a:t>Task Management</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Create an Escort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View all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View and Edit a task Information</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Start a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Complete a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Return  a Vehicle after task Complete</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Reassign a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Cancel a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Reopen a Canceled Task</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78" name="Google Shape;678;p64"/>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7"/>
          <p:cNvSpPr txBox="1"/>
          <p:nvPr/>
        </p:nvSpPr>
        <p:spPr>
          <a:xfrm>
            <a:off x="801278" y="1015922"/>
            <a:ext cx="7775164" cy="5262979"/>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7016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Authentication Settings (Higher privilege)</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Password settings</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Account lockout requirement</a:t>
            </a:r>
            <a:endParaRPr/>
          </a:p>
          <a:p>
            <a:pPr marL="1063625" marR="0" lvl="0" indent="-190500" algn="l" rtl="0">
              <a:spcBef>
                <a:spcPts val="0"/>
              </a:spcBef>
              <a:spcAft>
                <a:spcPts val="0"/>
              </a:spcAft>
              <a:buClr>
                <a:schemeClr val="dk1"/>
              </a:buClr>
              <a:buSzPts val="2400"/>
              <a:buFont typeface="Courier New"/>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General Application Settings (Higher privilege)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Application name</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Application logo</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Company motto</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Incident pop-up duration</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Incident pop-up time interval</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System inactivity time</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Shift settings</a:t>
            </a:r>
            <a:endParaRPr/>
          </a:p>
          <a:p>
            <a:pPr marL="1081088" marR="0" lvl="0" indent="-207962" algn="l" rtl="0">
              <a:spcBef>
                <a:spcPts val="0"/>
              </a:spcBef>
              <a:spcAft>
                <a:spcPts val="0"/>
              </a:spcAft>
              <a:buClr>
                <a:schemeClr val="dk1"/>
              </a:buClr>
              <a:buSzPts val="2400"/>
              <a:buFont typeface="Courier New"/>
              <a:buNone/>
            </a:pPr>
            <a:endParaRPr sz="2400">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2"/>
        <p:cNvGrpSpPr/>
        <p:nvPr/>
      </p:nvGrpSpPr>
      <p:grpSpPr>
        <a:xfrm>
          <a:off x="0" y="0"/>
          <a:ext cx="0" cy="0"/>
          <a:chOff x="0" y="0"/>
          <a:chExt cx="0" cy="0"/>
        </a:xfrm>
      </p:grpSpPr>
      <p:sp>
        <p:nvSpPr>
          <p:cNvPr id="683" name="Google Shape;683;p65"/>
          <p:cNvSpPr txBox="1"/>
          <p:nvPr/>
        </p:nvSpPr>
        <p:spPr>
          <a:xfrm>
            <a:off x="3170035" y="2210660"/>
            <a:ext cx="5747657"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FCA08"/>
                </a:solidFill>
                <a:latin typeface="Libre Baskerville"/>
                <a:ea typeface="Libre Baskerville"/>
                <a:cs typeface="Libre Baskerville"/>
                <a:sym typeface="Libre Baskerville"/>
              </a:rPr>
              <a:t>6</a:t>
            </a:r>
            <a:r>
              <a:rPr lang="en-US" sz="4000">
                <a:solidFill>
                  <a:srgbClr val="FFCA08"/>
                </a:solidFill>
                <a:latin typeface="Libre Baskerville"/>
                <a:ea typeface="Libre Baskerville"/>
                <a:cs typeface="Libre Baskerville"/>
                <a:sym typeface="Libre Baskerville"/>
              </a:rPr>
              <a:t>.</a:t>
            </a:r>
            <a:endParaRPr sz="4000" b="1">
              <a:solidFill>
                <a:srgbClr val="FFCA08"/>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US" sz="4000" b="1">
                <a:solidFill>
                  <a:srgbClr val="FFCA08"/>
                </a:solidFill>
                <a:latin typeface="Libre Baskerville"/>
                <a:ea typeface="Libre Baskerville"/>
                <a:cs typeface="Libre Baskerville"/>
                <a:sym typeface="Libre Baskerville"/>
              </a:rPr>
              <a:t>Incident Management</a:t>
            </a:r>
            <a:endParaRPr sz="4000" b="1">
              <a:solidFill>
                <a:srgbClr val="FFCA08"/>
              </a:solidFill>
              <a:latin typeface="Libre Baskerville"/>
              <a:ea typeface="Libre Baskerville"/>
              <a:cs typeface="Libre Baskerville"/>
              <a:sym typeface="Libre Baskerville"/>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CA08"/>
        </a:solidFill>
        <a:effectLst/>
      </p:bgPr>
    </p:bg>
    <p:spTree>
      <p:nvGrpSpPr>
        <p:cNvPr id="1" name="Shape 687"/>
        <p:cNvGrpSpPr/>
        <p:nvPr/>
      </p:nvGrpSpPr>
      <p:grpSpPr>
        <a:xfrm>
          <a:off x="0" y="0"/>
          <a:ext cx="0" cy="0"/>
          <a:chOff x="0" y="0"/>
          <a:chExt cx="0" cy="0"/>
        </a:xfrm>
      </p:grpSpPr>
      <p:sp>
        <p:nvSpPr>
          <p:cNvPr id="688" name="Google Shape;688;p66"/>
          <p:cNvSpPr txBox="1"/>
          <p:nvPr/>
        </p:nvSpPr>
        <p:spPr>
          <a:xfrm>
            <a:off x="545431" y="1556084"/>
            <a:ext cx="6112042"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u="sng">
                <a:solidFill>
                  <a:schemeClr val="dk1"/>
                </a:solidFill>
                <a:latin typeface="Rosarivo"/>
                <a:ea typeface="Rosarivo"/>
                <a:cs typeface="Rosarivo"/>
                <a:sym typeface="Rosarivo"/>
              </a:rPr>
              <a:t>Report an Incident</a:t>
            </a:r>
            <a:endParaRPr/>
          </a:p>
          <a:p>
            <a:pPr marL="342900" marR="0" lvl="0" indent="-342900" algn="l" rtl="0">
              <a:spcBef>
                <a:spcPts val="0"/>
              </a:spcBef>
              <a:spcAft>
                <a:spcPts val="0"/>
              </a:spcAft>
              <a:buClr>
                <a:schemeClr val="dk1"/>
              </a:buClr>
              <a:buSzPts val="3200"/>
              <a:buFont typeface="Calibri"/>
              <a:buAutoNum type="arabicPeriod"/>
            </a:pPr>
            <a:r>
              <a:rPr lang="en-US" sz="3200" b="1">
                <a:solidFill>
                  <a:schemeClr val="dk1"/>
                </a:solidFill>
                <a:latin typeface="Rosarivo"/>
                <a:ea typeface="Rosarivo"/>
                <a:cs typeface="Rosarivo"/>
                <a:sym typeface="Rosarivo"/>
              </a:rPr>
              <a:t>View all reported Incident</a:t>
            </a:r>
            <a:endParaRPr/>
          </a:p>
          <a:p>
            <a:pPr marL="342900" marR="0" lvl="0" indent="-342900" algn="l" rtl="0">
              <a:spcBef>
                <a:spcPts val="0"/>
              </a:spcBef>
              <a:spcAft>
                <a:spcPts val="0"/>
              </a:spcAft>
              <a:buClr>
                <a:schemeClr val="dk1"/>
              </a:buClr>
              <a:buSzPts val="3200"/>
              <a:buFont typeface="Calibri"/>
              <a:buAutoNum type="arabicPeriod"/>
            </a:pPr>
            <a:r>
              <a:rPr lang="en-US" sz="3200" b="1">
                <a:solidFill>
                  <a:schemeClr val="dk1"/>
                </a:solidFill>
                <a:latin typeface="Rosarivo"/>
                <a:ea typeface="Rosarivo"/>
                <a:cs typeface="Rosarivo"/>
                <a:sym typeface="Rosarivo"/>
              </a:rPr>
              <a:t>View and  edit a incident record</a:t>
            </a:r>
            <a:endParaRPr/>
          </a:p>
          <a:p>
            <a:pPr marL="342900" marR="0" lvl="0" indent="-342900" algn="l" rtl="0">
              <a:spcBef>
                <a:spcPts val="0"/>
              </a:spcBef>
              <a:spcAft>
                <a:spcPts val="0"/>
              </a:spcAft>
              <a:buClr>
                <a:schemeClr val="dk1"/>
              </a:buClr>
              <a:buSzPts val="3200"/>
              <a:buFont typeface="Calibri"/>
              <a:buAutoNum type="arabicPeriod"/>
            </a:pPr>
            <a:r>
              <a:rPr lang="en-US" sz="3200" b="1">
                <a:solidFill>
                  <a:schemeClr val="dk1"/>
                </a:solidFill>
                <a:latin typeface="Rosarivo"/>
                <a:ea typeface="Rosarivo"/>
                <a:cs typeface="Rosarivo"/>
                <a:sym typeface="Rosarivo"/>
              </a:rPr>
              <a:t>Close an Incident </a:t>
            </a:r>
            <a:endParaRPr/>
          </a:p>
          <a:p>
            <a:pPr marL="342900" marR="0" lvl="0" indent="-342900" algn="l" rtl="0">
              <a:spcBef>
                <a:spcPts val="0"/>
              </a:spcBef>
              <a:spcAft>
                <a:spcPts val="0"/>
              </a:spcAft>
              <a:buClr>
                <a:schemeClr val="dk1"/>
              </a:buClr>
              <a:buSzPts val="3200"/>
              <a:buFont typeface="Calibri"/>
              <a:buAutoNum type="arabicPeriod"/>
            </a:pPr>
            <a:r>
              <a:rPr lang="en-US" sz="3200" b="1">
                <a:solidFill>
                  <a:schemeClr val="dk1"/>
                </a:solidFill>
                <a:latin typeface="Rosarivo"/>
                <a:ea typeface="Rosarivo"/>
                <a:cs typeface="Rosarivo"/>
                <a:sym typeface="Rosarivo"/>
              </a:rPr>
              <a:t>Reopen an Incident</a:t>
            </a:r>
            <a:endParaRPr sz="3200" b="1">
              <a:solidFill>
                <a:schemeClr val="dk1"/>
              </a:solidFill>
              <a:latin typeface="Rosarivo"/>
              <a:ea typeface="Rosarivo"/>
              <a:cs typeface="Rosarivo"/>
              <a:sym typeface="Rosariv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92"/>
        <p:cNvGrpSpPr/>
        <p:nvPr/>
      </p:nvGrpSpPr>
      <p:grpSpPr>
        <a:xfrm>
          <a:off x="0" y="0"/>
          <a:ext cx="0" cy="0"/>
          <a:chOff x="0" y="0"/>
          <a:chExt cx="0" cy="0"/>
        </a:xfrm>
      </p:grpSpPr>
      <p:sp>
        <p:nvSpPr>
          <p:cNvPr id="693" name="Google Shape;693;p67"/>
          <p:cNvSpPr txBox="1"/>
          <p:nvPr/>
        </p:nvSpPr>
        <p:spPr>
          <a:xfrm>
            <a:off x="3167742" y="2694213"/>
            <a:ext cx="401682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694" name="Google Shape;694;p67"/>
          <p:cNvSpPr txBox="1"/>
          <p:nvPr/>
        </p:nvSpPr>
        <p:spPr>
          <a:xfrm>
            <a:off x="4211343" y="2184131"/>
            <a:ext cx="4408714"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FFC000"/>
                </a:solidFill>
                <a:latin typeface="Libre Baskerville"/>
                <a:ea typeface="Libre Baskerville"/>
                <a:cs typeface="Libre Baskerville"/>
                <a:sym typeface="Libre Baskerville"/>
              </a:rPr>
              <a:t>7.</a:t>
            </a:r>
            <a:endParaRPr sz="4800" b="1">
              <a:solidFill>
                <a:srgbClr val="FFC000"/>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US" sz="4800" b="1">
                <a:solidFill>
                  <a:srgbClr val="FFC000"/>
                </a:solidFill>
                <a:latin typeface="Libre Baskerville"/>
                <a:ea typeface="Libre Baskerville"/>
                <a:cs typeface="Libre Baskerville"/>
                <a:sym typeface="Libre Baskerville"/>
              </a:rPr>
              <a:t>Reports</a:t>
            </a:r>
            <a:endParaRPr sz="4800" b="1">
              <a:solidFill>
                <a:srgbClr val="FFC000"/>
              </a:solidFill>
              <a:latin typeface="Libre Baskerville"/>
              <a:ea typeface="Libre Baskerville"/>
              <a:cs typeface="Libre Baskerville"/>
              <a:sym typeface="Libre Baskerville"/>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698"/>
        <p:cNvGrpSpPr/>
        <p:nvPr/>
      </p:nvGrpSpPr>
      <p:grpSpPr>
        <a:xfrm>
          <a:off x="0" y="0"/>
          <a:ext cx="0" cy="0"/>
          <a:chOff x="0" y="0"/>
          <a:chExt cx="0" cy="0"/>
        </a:xfrm>
      </p:grpSpPr>
      <p:sp>
        <p:nvSpPr>
          <p:cNvPr id="699" name="Google Shape;699;p68"/>
          <p:cNvSpPr txBox="1"/>
          <p:nvPr/>
        </p:nvSpPr>
        <p:spPr>
          <a:xfrm>
            <a:off x="3406878" y="2625214"/>
            <a:ext cx="5707626"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Locate “Task Report”</a:t>
            </a:r>
            <a:endParaRPr/>
          </a:p>
          <a:p>
            <a:pPr marL="342900" marR="0" lvl="0" indent="-34290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Click on “Incident Report”</a:t>
            </a:r>
            <a:endParaRPr/>
          </a:p>
        </p:txBody>
      </p:sp>
      <p:pic>
        <p:nvPicPr>
          <p:cNvPr id="700" name="Google Shape;700;p68"/>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4"/>
        <p:cNvGrpSpPr/>
        <p:nvPr/>
      </p:nvGrpSpPr>
      <p:grpSpPr>
        <a:xfrm>
          <a:off x="0" y="0"/>
          <a:ext cx="0" cy="0"/>
          <a:chOff x="0" y="0"/>
          <a:chExt cx="0" cy="0"/>
        </a:xfrm>
      </p:grpSpPr>
      <p:sp>
        <p:nvSpPr>
          <p:cNvPr id="705" name="Google Shape;705;p69"/>
          <p:cNvSpPr/>
          <p:nvPr/>
        </p:nvSpPr>
        <p:spPr>
          <a:xfrm>
            <a:off x="1022879" y="681754"/>
            <a:ext cx="424308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1&gt;&gt;  Locate “Task Report ” </a:t>
            </a:r>
            <a:endParaRPr sz="2000" b="1" u="sng">
              <a:solidFill>
                <a:schemeClr val="dk1"/>
              </a:solidFill>
              <a:latin typeface="Arial Rounded"/>
              <a:ea typeface="Arial Rounded"/>
              <a:cs typeface="Arial Rounded"/>
              <a:sym typeface="Arial Rounded"/>
            </a:endParaRPr>
          </a:p>
        </p:txBody>
      </p:sp>
      <p:cxnSp>
        <p:nvCxnSpPr>
          <p:cNvPr id="706" name="Google Shape;706;p69"/>
          <p:cNvCxnSpPr/>
          <p:nvPr/>
        </p:nvCxnSpPr>
        <p:spPr>
          <a:xfrm flipH="1">
            <a:off x="1148181" y="2867298"/>
            <a:ext cx="1485910" cy="140774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710"/>
        <p:cNvGrpSpPr/>
        <p:nvPr/>
      </p:nvGrpSpPr>
      <p:grpSpPr>
        <a:xfrm>
          <a:off x="0" y="0"/>
          <a:ext cx="0" cy="0"/>
          <a:chOff x="0" y="0"/>
          <a:chExt cx="0" cy="0"/>
        </a:xfrm>
      </p:grpSpPr>
      <p:sp>
        <p:nvSpPr>
          <p:cNvPr id="711" name="Google Shape;711;p70"/>
          <p:cNvSpPr/>
          <p:nvPr/>
        </p:nvSpPr>
        <p:spPr>
          <a:xfrm>
            <a:off x="1022879" y="681754"/>
            <a:ext cx="424308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1&gt;&gt;  Locate “Task Report ” </a:t>
            </a:r>
            <a:endParaRPr sz="2000" b="1" u="sng">
              <a:solidFill>
                <a:schemeClr val="dk1"/>
              </a:solidFill>
              <a:latin typeface="Arial Rounded"/>
              <a:ea typeface="Arial Rounded"/>
              <a:cs typeface="Arial Rounded"/>
              <a:sym typeface="Arial Rounded"/>
            </a:endParaRPr>
          </a:p>
        </p:txBody>
      </p:sp>
      <p:cxnSp>
        <p:nvCxnSpPr>
          <p:cNvPr id="712" name="Google Shape;712;p70"/>
          <p:cNvCxnSpPr/>
          <p:nvPr/>
        </p:nvCxnSpPr>
        <p:spPr>
          <a:xfrm flipH="1">
            <a:off x="1148181" y="2867298"/>
            <a:ext cx="1485910" cy="140774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71"/>
          <p:cNvSpPr txBox="1"/>
          <p:nvPr/>
        </p:nvSpPr>
        <p:spPr>
          <a:xfrm>
            <a:off x="3510645" y="2438595"/>
            <a:ext cx="5355773"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FCA08"/>
                </a:solidFill>
                <a:latin typeface="Libre Baskerville"/>
                <a:ea typeface="Libre Baskerville"/>
                <a:cs typeface="Libre Baskerville"/>
                <a:sym typeface="Libre Baskerville"/>
              </a:rPr>
              <a:t>8.</a:t>
            </a:r>
            <a:endParaRPr/>
          </a:p>
          <a:p>
            <a:pPr marL="0" marR="0" lvl="0" indent="0" algn="ctr" rtl="0">
              <a:spcBef>
                <a:spcPts val="0"/>
              </a:spcBef>
              <a:spcAft>
                <a:spcPts val="0"/>
              </a:spcAft>
              <a:buNone/>
            </a:pPr>
            <a:r>
              <a:rPr lang="en-US" sz="4400" b="1">
                <a:solidFill>
                  <a:srgbClr val="FFCA08"/>
                </a:solidFill>
                <a:latin typeface="Libre Baskerville"/>
                <a:ea typeface="Libre Baskerville"/>
                <a:cs typeface="Libre Baskerville"/>
                <a:sym typeface="Libre Baskerville"/>
              </a:rPr>
              <a:t>Handover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721"/>
        <p:cNvGrpSpPr/>
        <p:nvPr/>
      </p:nvGrpSpPr>
      <p:grpSpPr>
        <a:xfrm>
          <a:off x="0" y="0"/>
          <a:ext cx="0" cy="0"/>
          <a:chOff x="0" y="0"/>
          <a:chExt cx="0" cy="0"/>
        </a:xfrm>
      </p:grpSpPr>
      <p:sp>
        <p:nvSpPr>
          <p:cNvPr id="722" name="Google Shape;722;p72"/>
          <p:cNvSpPr txBox="1"/>
          <p:nvPr/>
        </p:nvSpPr>
        <p:spPr>
          <a:xfrm>
            <a:off x="4117173" y="2202619"/>
            <a:ext cx="5720002" cy="1692771"/>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rgbClr val="000E14"/>
              </a:buClr>
              <a:buSzPts val="4000"/>
              <a:buFont typeface="Noto Sans Symbols"/>
              <a:buChar char="❖"/>
            </a:pPr>
            <a:r>
              <a:rPr lang="en-US" sz="4000" u="sng">
                <a:solidFill>
                  <a:srgbClr val="000E14"/>
                </a:solidFill>
                <a:latin typeface="Libre Baskerville"/>
                <a:ea typeface="Libre Baskerville"/>
                <a:cs typeface="Libre Baskerville"/>
                <a:sym typeface="Libre Baskerville"/>
              </a:rPr>
              <a:t>Handover</a:t>
            </a:r>
            <a:endParaRPr/>
          </a:p>
          <a:p>
            <a:pPr marL="742950" marR="0" lvl="0" indent="-742950" algn="l" rtl="0">
              <a:spcBef>
                <a:spcPts val="0"/>
              </a:spcBef>
              <a:spcAft>
                <a:spcPts val="0"/>
              </a:spcAft>
              <a:buClr>
                <a:srgbClr val="000E14"/>
              </a:buClr>
              <a:buSzPts val="2800"/>
              <a:buFont typeface="Calibri"/>
              <a:buAutoNum type="arabicPeriod"/>
            </a:pPr>
            <a:r>
              <a:rPr lang="en-US" sz="2800">
                <a:solidFill>
                  <a:srgbClr val="000E14"/>
                </a:solidFill>
                <a:latin typeface="Libre Baskerville"/>
                <a:ea typeface="Libre Baskerville"/>
                <a:cs typeface="Libre Baskerville"/>
                <a:sym typeface="Libre Baskerville"/>
              </a:rPr>
              <a:t>Handover</a:t>
            </a:r>
            <a:r>
              <a:rPr lang="en-US" sz="3200">
                <a:solidFill>
                  <a:srgbClr val="000E14"/>
                </a:solidFill>
                <a:latin typeface="Libre Baskerville"/>
                <a:ea typeface="Libre Baskerville"/>
                <a:cs typeface="Libre Baskerville"/>
                <a:sym typeface="Libre Baskerville"/>
              </a:rPr>
              <a:t> Responsibility</a:t>
            </a:r>
            <a:endParaRPr/>
          </a:p>
          <a:p>
            <a:pPr marL="742950" marR="0" lvl="0" indent="-742950" algn="l" rtl="0">
              <a:spcBef>
                <a:spcPts val="0"/>
              </a:spcBef>
              <a:spcAft>
                <a:spcPts val="0"/>
              </a:spcAft>
              <a:buClr>
                <a:srgbClr val="000E14"/>
              </a:buClr>
              <a:buSzPts val="3200"/>
              <a:buFont typeface="Calibri"/>
              <a:buAutoNum type="arabicPeriod"/>
            </a:pPr>
            <a:r>
              <a:rPr lang="en-US" sz="3200" strike="sngStrike">
                <a:solidFill>
                  <a:srgbClr val="000E14"/>
                </a:solidFill>
                <a:latin typeface="Libre Baskerville"/>
                <a:ea typeface="Libre Baskerville"/>
                <a:cs typeface="Libre Baskerville"/>
                <a:sym typeface="Libre Baskerville"/>
              </a:rPr>
              <a:t>Handover history</a:t>
            </a:r>
            <a:endParaRPr sz="2800" strike="sngStrike">
              <a:solidFill>
                <a:srgbClr val="000E14"/>
              </a:solidFill>
              <a:latin typeface="Libre Baskerville"/>
              <a:ea typeface="Libre Baskerville"/>
              <a:cs typeface="Libre Baskerville"/>
              <a:sym typeface="Libre Baskerville"/>
            </a:endParaRPr>
          </a:p>
        </p:txBody>
      </p:sp>
      <p:pic>
        <p:nvPicPr>
          <p:cNvPr id="723" name="Google Shape;723;p72"/>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7"/>
        <p:cNvGrpSpPr/>
        <p:nvPr/>
      </p:nvGrpSpPr>
      <p:grpSpPr>
        <a:xfrm>
          <a:off x="0" y="0"/>
          <a:ext cx="0" cy="0"/>
          <a:chOff x="0" y="0"/>
          <a:chExt cx="0" cy="0"/>
        </a:xfrm>
      </p:grpSpPr>
      <p:sp>
        <p:nvSpPr>
          <p:cNvPr id="728" name="Google Shape;728;p73"/>
          <p:cNvSpPr/>
          <p:nvPr/>
        </p:nvSpPr>
        <p:spPr>
          <a:xfrm>
            <a:off x="967881" y="766604"/>
            <a:ext cx="450437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u="sng">
                <a:solidFill>
                  <a:schemeClr val="dk1"/>
                </a:solidFill>
                <a:latin typeface="Arial Rounded"/>
                <a:ea typeface="Arial Rounded"/>
                <a:cs typeface="Arial Rounded"/>
                <a:sym typeface="Arial Rounded"/>
              </a:rPr>
              <a:t>Step 1  &gt;&gt; “  Handover Responsibility ” </a:t>
            </a:r>
            <a:endParaRPr sz="1800" b="1" u="sng">
              <a:solidFill>
                <a:schemeClr val="dk1"/>
              </a:solidFill>
              <a:latin typeface="Arial Rounded"/>
              <a:ea typeface="Arial Rounded"/>
              <a:cs typeface="Arial Rounded"/>
              <a:sym typeface="Arial Rounded"/>
            </a:endParaRPr>
          </a:p>
        </p:txBody>
      </p:sp>
      <p:cxnSp>
        <p:nvCxnSpPr>
          <p:cNvPr id="729" name="Google Shape;729;p73"/>
          <p:cNvCxnSpPr/>
          <p:nvPr/>
        </p:nvCxnSpPr>
        <p:spPr>
          <a:xfrm flipH="1">
            <a:off x="1445344" y="1135936"/>
            <a:ext cx="29495" cy="1017329"/>
          </a:xfrm>
          <a:prstGeom prst="straightConnector1">
            <a:avLst/>
          </a:prstGeom>
          <a:noFill/>
          <a:ln w="57150" cap="flat" cmpd="sng">
            <a:solidFill>
              <a:schemeClr val="dk1"/>
            </a:solidFill>
            <a:prstDash val="solid"/>
            <a:miter lim="800000"/>
            <a:headEnd type="none" w="sm" len="sm"/>
            <a:tailEnd type="triangle" w="med" len="med"/>
          </a:ln>
        </p:spPr>
      </p:cxnSp>
      <p:sp>
        <p:nvSpPr>
          <p:cNvPr id="730" name="Google Shape;730;p73"/>
          <p:cNvSpPr/>
          <p:nvPr/>
        </p:nvSpPr>
        <p:spPr>
          <a:xfrm rot="10800000">
            <a:off x="2768574" y="1534139"/>
            <a:ext cx="364127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Calibri"/>
                <a:ea typeface="Calibri"/>
                <a:cs typeface="Calibri"/>
                <a:sym typeface="Calibri"/>
              </a:rPr>
              <a:t>{</a:t>
            </a:r>
            <a:endParaRPr/>
          </a:p>
        </p:txBody>
      </p:sp>
      <p:sp>
        <p:nvSpPr>
          <p:cNvPr id="731" name="Google Shape;731;p73"/>
          <p:cNvSpPr/>
          <p:nvPr/>
        </p:nvSpPr>
        <p:spPr>
          <a:xfrm>
            <a:off x="2718620" y="1430903"/>
            <a:ext cx="356419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Calibri"/>
                <a:ea typeface="Calibri"/>
                <a:cs typeface="Calibri"/>
                <a:sym typeface="Calibri"/>
              </a:rPr>
              <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735"/>
        <p:cNvGrpSpPr/>
        <p:nvPr/>
      </p:nvGrpSpPr>
      <p:grpSpPr>
        <a:xfrm>
          <a:off x="0" y="0"/>
          <a:ext cx="0" cy="0"/>
          <a:chOff x="0" y="0"/>
          <a:chExt cx="0" cy="0"/>
        </a:xfrm>
      </p:grpSpPr>
      <p:sp>
        <p:nvSpPr>
          <p:cNvPr id="736" name="Google Shape;736;p74"/>
          <p:cNvSpPr txBox="1"/>
          <p:nvPr/>
        </p:nvSpPr>
        <p:spPr>
          <a:xfrm>
            <a:off x="856642" y="2766850"/>
            <a:ext cx="9724350" cy="181588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Update Task  </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Progress Update</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Response Requirement</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Assign Patrol Team , Police Ambulance and fire Services</a:t>
            </a:r>
            <a:endParaRPr sz="2800">
              <a:solidFill>
                <a:schemeClr val="dk1"/>
              </a:solidFill>
              <a:latin typeface="Libre Baskerville"/>
              <a:ea typeface="Libre Baskerville"/>
              <a:cs typeface="Libre Baskerville"/>
              <a:sym typeface="Libre Baskerville"/>
            </a:endParaRPr>
          </a:p>
        </p:txBody>
      </p:sp>
      <p:sp>
        <p:nvSpPr>
          <p:cNvPr id="737" name="Google Shape;737;p74"/>
          <p:cNvSpPr txBox="1"/>
          <p:nvPr/>
        </p:nvSpPr>
        <p:spPr>
          <a:xfrm>
            <a:off x="655915" y="1358974"/>
            <a:ext cx="495060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u="sng">
                <a:solidFill>
                  <a:schemeClr val="dk1"/>
                </a:solidFill>
                <a:latin typeface="Libre Baskerville"/>
                <a:ea typeface="Libre Baskerville"/>
                <a:cs typeface="Libre Baskerville"/>
                <a:sym typeface="Libre Baskerville"/>
              </a:rPr>
              <a:t>Task Report Visualizer</a:t>
            </a:r>
            <a:endParaRPr sz="4000" b="1" u="sng">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8"/>
          <p:cNvSpPr txBox="1"/>
          <p:nvPr/>
        </p:nvSpPr>
        <p:spPr>
          <a:xfrm>
            <a:off x="801278" y="1015922"/>
            <a:ext cx="7501180" cy="5139869"/>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285750" marR="0" lvl="0" indent="-133350" algn="l" rtl="0">
              <a:spcBef>
                <a:spcPts val="0"/>
              </a:spcBef>
              <a:spcAft>
                <a:spcPts val="0"/>
              </a:spcAft>
              <a:buClr>
                <a:schemeClr val="dk1"/>
              </a:buClr>
              <a:buSzPts val="2400"/>
              <a:buFont typeface="Noto Sans Symbols"/>
              <a:buNone/>
            </a:pPr>
            <a:endParaRPr sz="24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400"/>
              <a:buFont typeface="Calibri"/>
              <a:buAutoNum type="arabicPeriod" startAt="5"/>
            </a:pPr>
            <a:r>
              <a:rPr lang="en-US" sz="2400">
                <a:solidFill>
                  <a:schemeClr val="lt1"/>
                </a:solidFill>
                <a:latin typeface="Calibri"/>
                <a:ea typeface="Calibri"/>
                <a:cs typeface="Calibri"/>
                <a:sym typeface="Calibri"/>
              </a:rPr>
              <a:t>Task Management</a:t>
            </a:r>
            <a:endParaRPr/>
          </a:p>
          <a:p>
            <a:pPr marL="450850" marR="0" lvl="0" indent="0" algn="l" rtl="0">
              <a:spcBef>
                <a:spcPts val="0"/>
              </a:spcBef>
              <a:spcAft>
                <a:spcPts val="0"/>
              </a:spcAft>
              <a:buNone/>
            </a:pPr>
            <a:r>
              <a:rPr lang="en-US" sz="2000">
                <a:solidFill>
                  <a:schemeClr val="lt1"/>
                </a:solidFill>
                <a:latin typeface="Calibri"/>
                <a:ea typeface="Calibri"/>
                <a:cs typeface="Calibri"/>
                <a:sym typeface="Calibri"/>
              </a:rPr>
              <a:t>Note: When an incident is created that requires patrol intervention, a task will be created automatically.</a:t>
            </a: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Create an escort task</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View all tasks</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View &amp; edit a task information</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Start a task</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Complete a task</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Return a vehicle after task completed</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Reassign a task</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Cancel a task</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Reopen a canceled task</a:t>
            </a:r>
            <a:endParaRPr/>
          </a:p>
          <a:p>
            <a:pPr marL="7016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9"/>
          <p:cNvSpPr txBox="1"/>
          <p:nvPr/>
        </p:nvSpPr>
        <p:spPr>
          <a:xfrm>
            <a:off x="801278" y="1015922"/>
            <a:ext cx="7501180" cy="5262979"/>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285750" marR="0" lvl="0" indent="-133350" algn="l" rtl="0">
              <a:spcBef>
                <a:spcPts val="0"/>
              </a:spcBef>
              <a:spcAft>
                <a:spcPts val="0"/>
              </a:spcAft>
              <a:buClr>
                <a:schemeClr val="dk1"/>
              </a:buClr>
              <a:buSzPts val="2400"/>
              <a:buFont typeface="Noto Sans Symbols"/>
              <a:buNone/>
            </a:pPr>
            <a:endParaRPr sz="24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400"/>
              <a:buFont typeface="Calibri"/>
              <a:buAutoNum type="arabicPeriod" startAt="6"/>
            </a:pPr>
            <a:r>
              <a:rPr lang="en-US" sz="2400">
                <a:solidFill>
                  <a:schemeClr val="lt1"/>
                </a:solidFill>
                <a:latin typeface="Calibri"/>
                <a:ea typeface="Calibri"/>
                <a:cs typeface="Calibri"/>
                <a:sym typeface="Calibri"/>
              </a:rPr>
              <a:t>Incident Management</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Report an incident</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View all reported incidents</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View &amp; edit a incident record</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Close an incident</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Reopen an incident</a:t>
            </a:r>
            <a:endParaRPr/>
          </a:p>
          <a:p>
            <a:pPr marL="342900" marR="0" lvl="0" indent="-190500" algn="l" rtl="0">
              <a:spcBef>
                <a:spcPts val="0"/>
              </a:spcBef>
              <a:spcAft>
                <a:spcPts val="0"/>
              </a:spcAft>
              <a:buClr>
                <a:schemeClr val="dk1"/>
              </a:buClr>
              <a:buSzPts val="2400"/>
              <a:buFont typeface="Noto Sans Symbols"/>
              <a:buNone/>
            </a:pPr>
            <a:endParaRPr sz="24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400"/>
              <a:buFont typeface="Calibri"/>
              <a:buAutoNum type="arabicPeriod" startAt="7"/>
            </a:pPr>
            <a:r>
              <a:rPr lang="en-US" sz="2400">
                <a:solidFill>
                  <a:schemeClr val="lt1"/>
                </a:solidFill>
                <a:latin typeface="Calibri"/>
                <a:ea typeface="Calibri"/>
                <a:cs typeface="Calibri"/>
                <a:sym typeface="Calibri"/>
              </a:rPr>
              <a:t>Reports</a:t>
            </a: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Incident reports</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Task reports</a:t>
            </a:r>
            <a:endParaRPr/>
          </a:p>
          <a:p>
            <a:pPr marL="0" marR="0" lvl="0" indent="0" algn="l" rtl="0">
              <a:spcBef>
                <a:spcPts val="0"/>
              </a:spcBef>
              <a:spcAft>
                <a:spcPts val="0"/>
              </a:spcAft>
              <a:buNone/>
            </a:pPr>
            <a:endParaRPr sz="24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400"/>
              <a:buFont typeface="Calibri"/>
              <a:buAutoNum type="arabicPeriod" startAt="8"/>
            </a:pPr>
            <a:r>
              <a:rPr lang="en-US" sz="2400">
                <a:solidFill>
                  <a:schemeClr val="lt1"/>
                </a:solidFill>
                <a:latin typeface="Calibri"/>
                <a:ea typeface="Calibri"/>
                <a:cs typeface="Calibri"/>
                <a:sym typeface="Calibri"/>
              </a:rPr>
              <a:t>Handover Tasks</a:t>
            </a:r>
            <a:endParaRPr/>
          </a:p>
          <a:p>
            <a:pPr marL="342900" marR="0" lvl="0" indent="-190500" algn="l" rtl="0">
              <a:spcBef>
                <a:spcPts val="0"/>
              </a:spcBef>
              <a:spcAft>
                <a:spcPts val="0"/>
              </a:spcAft>
              <a:buClr>
                <a:schemeClr val="dk1"/>
              </a:buClr>
              <a:buSzPts val="2400"/>
              <a:buFont typeface="Noto Sans Symbols"/>
              <a:buNone/>
            </a:pPr>
            <a:endParaRPr sz="24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3403</TotalTime>
  <Words>2038</Words>
  <Application>Microsoft Office PowerPoint</Application>
  <PresentationFormat>Custom</PresentationFormat>
  <Paragraphs>393</Paragraphs>
  <Slides>79</Slides>
  <Notes>79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79</vt:i4>
      </vt:variant>
    </vt:vector>
  </HeadingPairs>
  <TitlesOfParts>
    <vt:vector size="92" baseType="lpstr">
      <vt:lpstr>Arial</vt:lpstr>
      <vt:lpstr>Noto Sans Symbols</vt:lpstr>
      <vt:lpstr>Calibri</vt:lpstr>
      <vt:lpstr>Courier New</vt:lpstr>
      <vt:lpstr>Arial Narrow</vt:lpstr>
      <vt:lpstr>Jacques Francois Shadow</vt:lpstr>
      <vt:lpstr>Rosarivo</vt:lpstr>
      <vt:lpstr>Algerian</vt:lpstr>
      <vt:lpstr>Libre Baskerville</vt:lpstr>
      <vt:lpstr>Arial Rounded</vt:lpstr>
      <vt:lpstr>Twentieth Century</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2349061862953</dc:creator>
  <cp:lastModifiedBy>Joseph Okafor</cp:lastModifiedBy>
  <cp:revision>26</cp:revision>
  <dcterms:created xsi:type="dcterms:W3CDTF">2020-11-19T14:23:32Z</dcterms:created>
  <dcterms:modified xsi:type="dcterms:W3CDTF">2021-01-11T00:00:24Z</dcterms:modified>
</cp:coreProperties>
</file>